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3" r:id="rId3"/>
    <p:sldId id="262" r:id="rId4"/>
    <p:sldId id="263" r:id="rId5"/>
    <p:sldId id="264" r:id="rId6"/>
    <p:sldId id="265" r:id="rId7"/>
    <p:sldId id="266" r:id="rId8"/>
    <p:sldId id="267" r:id="rId9"/>
    <p:sldId id="278" r:id="rId10"/>
    <p:sldId id="280" r:id="rId11"/>
    <p:sldId id="277" r:id="rId12"/>
    <p:sldId id="283" r:id="rId13"/>
    <p:sldId id="279" r:id="rId14"/>
    <p:sldId id="282" r:id="rId15"/>
    <p:sldId id="281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>
        <p:scale>
          <a:sx n="120" d="100"/>
          <a:sy n="120" d="100"/>
        </p:scale>
        <p:origin x="-474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86110F-6954-4F23-9933-46FDEA2F30C0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83037-4B17-46E4-B40F-1E77BE2D43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39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E6619-4061-46DD-89DD-7E88251989B9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97350-0864-4882-9481-37E073BF54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948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E6619-4061-46DD-89DD-7E88251989B9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97350-0864-4882-9481-37E073BF54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419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E6619-4061-46DD-89DD-7E88251989B9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97350-0864-4882-9481-37E073BF54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038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131" y="1124744"/>
            <a:ext cx="8229600" cy="4525963"/>
          </a:xfrm>
        </p:spPr>
        <p:txBody>
          <a:bodyPr/>
          <a:lstStyle>
            <a:lvl1pPr marL="342900" indent="-342900">
              <a:spcBef>
                <a:spcPts val="1200"/>
              </a:spcBef>
              <a:spcAft>
                <a:spcPts val="12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>
              <a:spcBef>
                <a:spcPts val="1200"/>
              </a:spcBef>
              <a:spcAft>
                <a:spcPts val="1200"/>
              </a:spcAft>
              <a:buClr>
                <a:schemeClr val="bg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>
              <a:spcBef>
                <a:spcPts val="1200"/>
              </a:spcBef>
              <a:spcAft>
                <a:spcPts val="12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>
              <a:spcBef>
                <a:spcPts val="1200"/>
              </a:spcBef>
              <a:spcAft>
                <a:spcPts val="12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>
              <a:spcBef>
                <a:spcPts val="1200"/>
              </a:spcBef>
              <a:spcAft>
                <a:spcPts val="12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E6619-4061-46DD-89DD-7E88251989B9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97350-0864-4882-9481-37E073BF54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83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E6619-4061-46DD-89DD-7E88251989B9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97350-0864-4882-9481-37E073BF54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385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E6619-4061-46DD-89DD-7E88251989B9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97350-0864-4882-9481-37E073BF54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140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E6619-4061-46DD-89DD-7E88251989B9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97350-0864-4882-9481-37E073BF54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286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E6619-4061-46DD-89DD-7E88251989B9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97350-0864-4882-9481-37E073BF54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E6619-4061-46DD-89DD-7E88251989B9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97350-0864-4882-9481-37E073BF54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635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E6619-4061-46DD-89DD-7E88251989B9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97350-0864-4882-9481-37E073BF54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426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E6619-4061-46DD-89DD-7E88251989B9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97350-0864-4882-9481-37E073BF54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462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E6619-4061-46DD-89DD-7E88251989B9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97350-0864-4882-9481-37E073BF54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205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44824"/>
            <a:ext cx="9144000" cy="1944215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1F497D"/>
                </a:solidFill>
                <a:ea typeface="Calibri"/>
                <a:cs typeface="Times New Roman"/>
              </a:rPr>
              <a:t>Вызов времени: облачно-мобильная революция, электронные транзакции и услуги. </a:t>
            </a:r>
            <a:r>
              <a:rPr lang="en-US" sz="3200" dirty="0" smtClean="0">
                <a:solidFill>
                  <a:srgbClr val="1F497D"/>
                </a:solidFill>
                <a:ea typeface="Calibri"/>
                <a:cs typeface="Times New Roman"/>
              </a:rPr>
              <a:t/>
            </a:r>
            <a:br>
              <a:rPr lang="en-US" sz="3200" dirty="0" smtClean="0">
                <a:solidFill>
                  <a:srgbClr val="1F497D"/>
                </a:solidFill>
                <a:ea typeface="Calibri"/>
                <a:cs typeface="Times New Roman"/>
              </a:rPr>
            </a:br>
            <a:r>
              <a:rPr lang="ru-RU" sz="3200" dirty="0" smtClean="0">
                <a:solidFill>
                  <a:srgbClr val="1F497D"/>
                </a:solidFill>
                <a:ea typeface="Calibri"/>
                <a:cs typeface="Times New Roman"/>
              </a:rPr>
              <a:t>Новое </a:t>
            </a:r>
            <a:r>
              <a:rPr lang="ru-RU" sz="3200" dirty="0">
                <a:solidFill>
                  <a:srgbClr val="1F497D"/>
                </a:solidFill>
                <a:ea typeface="Calibri"/>
                <a:cs typeface="Times New Roman"/>
              </a:rPr>
              <a:t>поколение СЭД от ЭОС и «Масштабных решений»  в  Беларуси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221088"/>
            <a:ext cx="9144000" cy="1152128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Владимир Баласанян, ЭОС, к.т.н., председатель совета директоров</a:t>
            </a:r>
            <a:endParaRPr lang="ru-RU" sz="20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5990" y="1084094"/>
            <a:ext cx="803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Arial"/>
                <a:ea typeface="Times New Roman"/>
                <a:cs typeface="Arial"/>
              </a:rPr>
              <a:t> </a:t>
            </a:r>
            <a:r>
              <a:rPr lang="ru-RU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«Электронный документооборот – современные решения и технологии</a:t>
            </a:r>
            <a:r>
              <a:rPr lang="ru-RU" b="1" dirty="0">
                <a:solidFill>
                  <a:srgbClr val="000000"/>
                </a:solidFill>
                <a:latin typeface="Arial"/>
                <a:ea typeface="Times New Roman"/>
                <a:cs typeface="Arial"/>
              </a:rPr>
              <a:t>»</a:t>
            </a:r>
            <a:endParaRPr lang="ru-RU" sz="1200" dirty="0">
              <a:solidFill>
                <a:srgbClr val="000000"/>
              </a:solidFill>
              <a:effectLst/>
              <a:latin typeface="Arial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76446" y="5517232"/>
            <a:ext cx="25955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Минск, 2 октября 2013</a:t>
            </a:r>
            <a:endParaRPr lang="ru-RU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88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 anchor="b">
            <a:noAutofit/>
          </a:bodyPr>
          <a:lstStyle/>
          <a:p>
            <a:r>
              <a:rPr lang="ru-RU" sz="3600" spc="-150" dirty="0"/>
              <a:t>Изменение метафоры архивного </a:t>
            </a:r>
            <a:r>
              <a:rPr lang="ru-RU" sz="3600" spc="-150" dirty="0" smtClean="0"/>
              <a:t>хранения</a:t>
            </a:r>
            <a:endParaRPr lang="ru-RU" sz="3600" spc="-15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127" y="1556792"/>
            <a:ext cx="4867164" cy="309026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7909" y="4647056"/>
            <a:ext cx="8280920" cy="16201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О</a:t>
            </a:r>
            <a:r>
              <a:rPr lang="ru-RU" sz="2800" dirty="0" smtClean="0"/>
              <a:t>т сохранности физического носителя –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dirty="0" smtClean="0"/>
              <a:t>к </a:t>
            </a:r>
            <a:r>
              <a:rPr lang="ru-RU" sz="2800" dirty="0" smtClean="0"/>
              <a:t>сохранности контента при миграции на другие носители и в другие программные среды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0383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623" y="1844824"/>
            <a:ext cx="1628520" cy="23178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197" y="760778"/>
            <a:ext cx="1637346" cy="11091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Технологические вызовы</a:t>
            </a:r>
            <a:endParaRPr lang="ru-RU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813304" y="888323"/>
            <a:ext cx="5662427" cy="854080"/>
          </a:xfrm>
          <a:prstGeom prst="round2DiagRect">
            <a:avLst>
              <a:gd name="adj1" fmla="val 19888"/>
              <a:gd name="adj2" fmla="val 0"/>
            </a:avLst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endParaRPr lang="ru-RU" sz="16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7320" y="888323"/>
            <a:ext cx="525658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ru-RU" sz="24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Уход в облака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ru-RU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О7.ДОК – облачная  СЭД от Ростелекома</a:t>
            </a:r>
            <a:endParaRPr lang="ru-RU" sz="16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23527" y="2276872"/>
            <a:ext cx="6836095" cy="1368152"/>
          </a:xfrm>
          <a:prstGeom prst="round2DiagRect">
            <a:avLst>
              <a:gd name="adj1" fmla="val 11394"/>
              <a:gd name="adj2" fmla="val 0"/>
            </a:avLst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endParaRPr lang="ru-RU" sz="16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2276871"/>
            <a:ext cx="6552728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ru-RU" sz="24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Новое «лицо» документооборота – </a:t>
            </a:r>
            <a:r>
              <a:rPr lang="en-US" sz="2400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sz="2400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качественно </a:t>
            </a:r>
            <a:r>
              <a:rPr lang="ru-RU" sz="24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новые интерфейсные </a:t>
            </a:r>
            <a:r>
              <a:rPr lang="ru-RU" sz="2400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решения</a:t>
            </a:r>
            <a:r>
              <a:rPr lang="ru-RU" sz="24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ru-RU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От работы с данными – к работе с документами</a:t>
            </a: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2627784" y="4365104"/>
            <a:ext cx="6207987" cy="1872208"/>
          </a:xfrm>
          <a:prstGeom prst="round2DiagRect">
            <a:avLst>
              <a:gd name="adj1" fmla="val 13518"/>
              <a:gd name="adj2" fmla="val 0"/>
            </a:avLst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endParaRPr lang="ru-RU" sz="16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43808" y="4365104"/>
            <a:ext cx="590465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ru-RU" sz="24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Новые типы пользователей, задач </a:t>
            </a:r>
            <a:r>
              <a:rPr lang="en-US" sz="2400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sz="2400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 </a:t>
            </a:r>
            <a:r>
              <a:rPr lang="ru-RU" sz="24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используемых устройств – новые сценарии работы и виды </a:t>
            </a:r>
            <a:r>
              <a:rPr lang="ru-RU" sz="2400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АРМ</a:t>
            </a:r>
            <a:endParaRPr lang="en-US" sz="2400" dirty="0" smtClean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ru-RU" sz="1600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Мобильные </a:t>
            </a:r>
            <a:r>
              <a:rPr lang="ru-RU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АРМ, планшетное АРМ Руководителя. Электронная подпись на </a:t>
            </a:r>
            <a:r>
              <a:rPr lang="ru-RU" sz="1600" b="1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планшете</a:t>
            </a:r>
            <a:endParaRPr lang="ru-RU" sz="1600" b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3959668"/>
            <a:ext cx="2576989" cy="2493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49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4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charRg st="14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74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charRg st="74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Технологические вызовы</a:t>
            </a:r>
            <a:endParaRPr lang="ru-RU" dirty="0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979712" y="908720"/>
            <a:ext cx="6836095" cy="1368152"/>
          </a:xfrm>
          <a:prstGeom prst="round2DiagRect">
            <a:avLst>
              <a:gd name="adj1" fmla="val 11394"/>
              <a:gd name="adj2" fmla="val 0"/>
            </a:avLst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endParaRPr lang="ru-RU" sz="16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3729" y="908719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ru-RU" sz="24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Технология выпуска электронных документов: множество последовательных электронных подписей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28928"/>
            <a:ext cx="1777976" cy="1080120"/>
          </a:xfrm>
          <a:prstGeom prst="rect">
            <a:avLst/>
          </a:prstGeom>
        </p:spPr>
      </p:pic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79512" y="2840144"/>
            <a:ext cx="6836095" cy="1008111"/>
          </a:xfrm>
          <a:prstGeom prst="round2DiagRect">
            <a:avLst>
              <a:gd name="adj1" fmla="val 19281"/>
              <a:gd name="adj2" fmla="val 0"/>
            </a:avLst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endParaRPr lang="ru-RU" sz="16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2840143"/>
            <a:ext cx="66920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ru-RU" sz="24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Современные технологии сканирования: потоковое сканирование, извлечение данных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9" y="2674464"/>
            <a:ext cx="1683852" cy="1474616"/>
          </a:xfrm>
          <a:prstGeom prst="rect">
            <a:avLst/>
          </a:prstGeom>
        </p:spPr>
      </p:pic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2627784" y="4674596"/>
            <a:ext cx="6188023" cy="1296144"/>
          </a:xfrm>
          <a:prstGeom prst="round2DiagRect">
            <a:avLst>
              <a:gd name="adj1" fmla="val 13518"/>
              <a:gd name="adj2" fmla="val 0"/>
            </a:avLst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endParaRPr lang="ru-RU" sz="16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43808" y="4674596"/>
            <a:ext cx="5904656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ru-RU" sz="24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Процессное управление и интеграция </a:t>
            </a:r>
            <a:br>
              <a:rPr lang="ru-RU" sz="24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24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 другими системами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ru-RU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Оказание государственных услуг из СЭД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74" y="4266042"/>
            <a:ext cx="1644238" cy="197127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53608" y="4288793"/>
            <a:ext cx="852207" cy="962884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012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Технологические вызовы</a:t>
            </a:r>
            <a:endParaRPr lang="ru-RU" dirty="0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483768" y="1540220"/>
            <a:ext cx="5904656" cy="1008112"/>
          </a:xfrm>
          <a:prstGeom prst="round2DiagRect">
            <a:avLst>
              <a:gd name="adj1" fmla="val 17704"/>
              <a:gd name="adj2" fmla="val 0"/>
            </a:avLst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endParaRPr lang="ru-RU" sz="16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1733143"/>
            <a:ext cx="5472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ru-RU" sz="24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Архивы электронных документов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504216"/>
            <a:ext cx="1088830" cy="1080120"/>
          </a:xfrm>
          <a:prstGeom prst="rect">
            <a:avLst/>
          </a:prstGeom>
        </p:spPr>
      </p:pic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683568" y="3124397"/>
            <a:ext cx="5544616" cy="1224135"/>
          </a:xfrm>
          <a:prstGeom prst="round2DiagRect">
            <a:avLst>
              <a:gd name="adj1" fmla="val 19281"/>
              <a:gd name="adj2" fmla="val 0"/>
            </a:avLst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endParaRPr lang="ru-RU" sz="16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5" y="3320965"/>
            <a:ext cx="5256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ru-RU" sz="24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Технологии и регламенты внешнего взаимодействия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572" y="3079134"/>
            <a:ext cx="1683852" cy="1236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06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400" dirty="0"/>
              <a:t>Оказание государственных услуг из СЭД</a:t>
            </a: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5461091" y="1124744"/>
            <a:ext cx="3322712" cy="1008112"/>
          </a:xfrm>
        </p:spPr>
        <p:txBody>
          <a:bodyPr>
            <a:normAutofit lnSpcReduction="10000"/>
          </a:bodyPr>
          <a:lstStyle/>
          <a:p>
            <a:pPr marL="171450" indent="-171450" eaLnBrk="1" hangingPunct="1">
              <a:buSzPct val="150000"/>
              <a:buFont typeface="Arial" panose="020B0604020202020204" pitchFamily="34" charset="0"/>
              <a:buChar char="•"/>
            </a:pPr>
            <a:r>
              <a:rPr lang="ru-RU" altLang="ru-RU" sz="1300" dirty="0" smtClean="0"/>
              <a:t>Автоматическая </a:t>
            </a:r>
            <a:r>
              <a:rPr lang="ru-RU" altLang="ru-RU" sz="1300" dirty="0"/>
              <a:t>регистрация заявок </a:t>
            </a:r>
            <a:r>
              <a:rPr lang="ru-RU" altLang="ru-RU" sz="1300" dirty="0" smtClean="0"/>
              <a:t/>
            </a:r>
            <a:br>
              <a:rPr lang="ru-RU" altLang="ru-RU" sz="1300" dirty="0" smtClean="0"/>
            </a:br>
            <a:r>
              <a:rPr lang="ru-RU" altLang="ru-RU" sz="1300" dirty="0" smtClean="0"/>
              <a:t>на </a:t>
            </a:r>
            <a:r>
              <a:rPr lang="ru-RU" altLang="ru-RU" sz="1300" dirty="0"/>
              <a:t>оказание государственных услуг, поступающих с «Единого портала государственных </a:t>
            </a:r>
            <a:r>
              <a:rPr lang="ru-RU" altLang="ru-RU" sz="1300" dirty="0" smtClean="0"/>
              <a:t>и </a:t>
            </a:r>
            <a:r>
              <a:rPr lang="ru-RU" altLang="ru-RU" sz="1300" dirty="0"/>
              <a:t>муниципальных услуг» (ЕПГУ), </a:t>
            </a:r>
            <a:r>
              <a:rPr lang="ru-RU" altLang="ru-RU" sz="1300" u="sng" dirty="0" smtClean="0">
                <a:solidFill>
                  <a:srgbClr val="00ABCD"/>
                </a:solidFill>
              </a:rPr>
              <a:t>www.gosuslugi.ru</a:t>
            </a:r>
            <a:endParaRPr lang="ru-RU" altLang="ru-RU" sz="13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5461091" y="2236344"/>
            <a:ext cx="3322712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BCD"/>
              </a:buClr>
              <a:buFont typeface="Arial" charset="0"/>
              <a:buNone/>
              <a:defRPr sz="2800" kern="1200">
                <a:solidFill>
                  <a:srgbClr val="003D7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BCD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F31"/>
              </a:buClr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eaLnBrk="1" hangingPunct="1">
              <a:buSzPct val="150000"/>
              <a:buFont typeface="Arial" panose="020B0604020202020204" pitchFamily="34" charset="0"/>
              <a:buChar char="•"/>
            </a:pPr>
            <a:r>
              <a:rPr lang="ru-RU" altLang="ru-RU" sz="1300" dirty="0" smtClean="0"/>
              <a:t>Прием </a:t>
            </a:r>
            <a:r>
              <a:rPr lang="ru-RU" altLang="ru-RU" sz="1300" dirty="0"/>
              <a:t>заявок на оказание услуг через многофункциональные центры (МФЦ) предоставления </a:t>
            </a:r>
            <a:r>
              <a:rPr lang="ru-RU" altLang="ru-RU" sz="1300" dirty="0" smtClean="0"/>
              <a:t>услуг</a:t>
            </a:r>
            <a:endParaRPr lang="ru-RU" altLang="ru-RU" sz="1300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5436096" y="2987904"/>
            <a:ext cx="3553387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BCD"/>
              </a:buClr>
              <a:buFont typeface="Arial" charset="0"/>
              <a:buNone/>
              <a:defRPr sz="2800" kern="1200">
                <a:solidFill>
                  <a:srgbClr val="003D7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BCD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F31"/>
              </a:buClr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eaLnBrk="1" hangingPunct="1">
              <a:buSzPct val="150000"/>
              <a:buFont typeface="Arial" panose="020B0604020202020204" pitchFamily="34" charset="0"/>
              <a:buChar char="•"/>
            </a:pPr>
            <a:r>
              <a:rPr lang="ru-RU" altLang="ru-RU" sz="1300" dirty="0" smtClean="0"/>
              <a:t>Создание </a:t>
            </a:r>
            <a:r>
              <a:rPr lang="ru-RU" altLang="ru-RU" sz="1300" dirty="0"/>
              <a:t>межведомственных запросов </a:t>
            </a:r>
            <a:r>
              <a:rPr lang="ru-RU" altLang="ru-RU" sz="1300" dirty="0" smtClean="0"/>
              <a:t/>
            </a:r>
            <a:br>
              <a:rPr lang="ru-RU" altLang="ru-RU" sz="1300" dirty="0" smtClean="0"/>
            </a:br>
            <a:r>
              <a:rPr lang="ru-RU" altLang="ru-RU" sz="1300" dirty="0" smtClean="0"/>
              <a:t>(</a:t>
            </a:r>
            <a:r>
              <a:rPr lang="ru-RU" altLang="ru-RU" sz="1300" dirty="0"/>
              <a:t>через </a:t>
            </a:r>
            <a:r>
              <a:rPr lang="ru-RU" altLang="ru-RU" sz="1300" dirty="0" smtClean="0"/>
              <a:t>СМЭВ</a:t>
            </a:r>
            <a:r>
              <a:rPr lang="ru-RU" altLang="ru-RU" sz="1300" dirty="0"/>
              <a:t>) на получение информации, необходимой </a:t>
            </a:r>
            <a:r>
              <a:rPr lang="ru-RU" altLang="ru-RU" sz="1300" dirty="0" smtClean="0"/>
              <a:t>для </a:t>
            </a:r>
            <a:r>
              <a:rPr lang="ru-RU" altLang="ru-RU" sz="1300" dirty="0"/>
              <a:t>оказания </a:t>
            </a:r>
            <a:r>
              <a:rPr lang="ru-RU" altLang="ru-RU" sz="1300" dirty="0" smtClean="0"/>
              <a:t>услуги</a:t>
            </a:r>
            <a:endParaRPr lang="ru-RU" altLang="ru-RU" sz="1300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5436096" y="3739464"/>
            <a:ext cx="3553387" cy="468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BCD"/>
              </a:buClr>
              <a:buFont typeface="Arial" charset="0"/>
              <a:buNone/>
              <a:defRPr sz="2800" kern="1200">
                <a:solidFill>
                  <a:srgbClr val="003D7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BCD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F31"/>
              </a:buClr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eaLnBrk="1" hangingPunct="1">
              <a:buSzPct val="150000"/>
              <a:buFont typeface="Arial" panose="020B0604020202020204" pitchFamily="34" charset="0"/>
              <a:buChar char="•"/>
            </a:pPr>
            <a:r>
              <a:rPr lang="ru-RU" altLang="ru-RU" sz="1300" dirty="0"/>
              <a:t>Формирование отчетов по предоставлению услуг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 bwMode="auto">
          <a:xfrm>
            <a:off x="5436096" y="4311797"/>
            <a:ext cx="3553387" cy="6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BCD"/>
              </a:buClr>
              <a:buFont typeface="Arial" charset="0"/>
              <a:buNone/>
              <a:defRPr sz="2800" kern="1200">
                <a:solidFill>
                  <a:srgbClr val="003D7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BCD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F31"/>
              </a:buClr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eaLnBrk="1" hangingPunct="1">
              <a:buSzPct val="150000"/>
              <a:buFont typeface="Arial" panose="020B0604020202020204" pitchFamily="34" charset="0"/>
              <a:buChar char="•"/>
            </a:pPr>
            <a:r>
              <a:rPr lang="ru-RU" altLang="ru-RU" sz="1300" dirty="0" smtClean="0"/>
              <a:t>Хранение </a:t>
            </a:r>
            <a:r>
              <a:rPr lang="ru-RU" altLang="ru-RU" sz="1300" dirty="0"/>
              <a:t>истории обработки по предоставлению услуг и межведомственному взаимодействию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 bwMode="auto">
          <a:xfrm>
            <a:off x="5436096" y="5026560"/>
            <a:ext cx="3553387" cy="45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BCD"/>
              </a:buClr>
              <a:buFont typeface="Arial" charset="0"/>
              <a:buNone/>
              <a:defRPr sz="2800" kern="1200">
                <a:solidFill>
                  <a:srgbClr val="003D7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BCD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F31"/>
              </a:buClr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eaLnBrk="1" hangingPunct="1">
              <a:buSzPct val="150000"/>
              <a:buFont typeface="Arial" panose="020B0604020202020204" pitchFamily="34" charset="0"/>
              <a:buChar char="•"/>
            </a:pPr>
            <a:r>
              <a:rPr lang="ru-RU" altLang="ru-RU" sz="1300" dirty="0" smtClean="0"/>
              <a:t>Предоставление </a:t>
            </a:r>
            <a:r>
              <a:rPr lang="ru-RU" altLang="ru-RU" sz="1300" dirty="0"/>
              <a:t>информации для других ведомств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 bwMode="auto">
          <a:xfrm>
            <a:off x="5436096" y="5589240"/>
            <a:ext cx="3553387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BCD"/>
              </a:buClr>
              <a:buFont typeface="Arial" charset="0"/>
              <a:buNone/>
              <a:defRPr sz="2800" kern="1200">
                <a:solidFill>
                  <a:srgbClr val="003D7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BCD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F31"/>
              </a:buClr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eaLnBrk="1" hangingPunct="1">
              <a:buSzPct val="150000"/>
              <a:buFont typeface="Arial" panose="020B0604020202020204" pitchFamily="34" charset="0"/>
              <a:buChar char="•"/>
            </a:pPr>
            <a:r>
              <a:rPr lang="ru-RU" altLang="ru-RU" sz="1300" dirty="0" smtClean="0"/>
              <a:t>Отправка </a:t>
            </a:r>
            <a:r>
              <a:rPr lang="ru-RU" altLang="ru-RU" sz="1300" dirty="0"/>
              <a:t>статуса заявки и направление ответа заявителю в электронной форме – через единый портал </a:t>
            </a:r>
            <a:r>
              <a:rPr lang="ru-RU" altLang="ru-RU" sz="1300" dirty="0" err="1"/>
              <a:t>госуслуг</a:t>
            </a:r>
            <a:endParaRPr lang="ru-RU" altLang="ru-RU" sz="1300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2087724" y="2689174"/>
            <a:ext cx="1152128" cy="1099866"/>
          </a:xfrm>
          <a:prstGeom prst="round2DiagRect">
            <a:avLst/>
          </a:prstGeom>
          <a:solidFill>
            <a:srgbClr val="003D7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mtClean="0">
                <a:solidFill>
                  <a:srgbClr val="FFFFFF"/>
                </a:solidFill>
                <a:latin typeface="Segoe UI" pitchFamily="34" charset="0"/>
                <a:cs typeface="Segoe UI" pitchFamily="34" charset="0"/>
              </a:rPr>
              <a:t>СЭД</a:t>
            </a:r>
            <a:endParaRPr lang="ru-RU" altLang="ru-RU" dirty="0" smtClean="0">
              <a:solidFill>
                <a:srgbClr val="FFFFFF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251520" y="2276871"/>
            <a:ext cx="1152128" cy="720081"/>
          </a:xfrm>
          <a:prstGeom prst="round2DiagRect">
            <a:avLst>
              <a:gd name="adj1" fmla="val 20730"/>
              <a:gd name="adj2" fmla="val 0"/>
            </a:avLst>
          </a:prstGeom>
          <a:solidFill>
            <a:srgbClr val="00ABC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dirty="0" smtClean="0">
                <a:solidFill>
                  <a:srgbClr val="FFFFFF"/>
                </a:solidFill>
                <a:latin typeface="Segoe UI" pitchFamily="34" charset="0"/>
                <a:cs typeface="Segoe UI" pitchFamily="34" charset="0"/>
              </a:rPr>
              <a:t>ЕПГУ</a:t>
            </a: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251520" y="3357406"/>
            <a:ext cx="1152128" cy="719666"/>
          </a:xfrm>
          <a:prstGeom prst="round2DiagRect">
            <a:avLst>
              <a:gd name="adj1" fmla="val 22766"/>
              <a:gd name="adj2" fmla="val 0"/>
            </a:avLst>
          </a:prstGeom>
          <a:solidFill>
            <a:srgbClr val="00ABC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dirty="0" smtClean="0">
                <a:solidFill>
                  <a:srgbClr val="FFFFFF"/>
                </a:solidFill>
                <a:latin typeface="Segoe UI" pitchFamily="34" charset="0"/>
                <a:cs typeface="Segoe UI" pitchFamily="34" charset="0"/>
              </a:rPr>
              <a:t>МФЦ</a:t>
            </a: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3851920" y="2276871"/>
            <a:ext cx="1440160" cy="720000"/>
          </a:xfrm>
          <a:prstGeom prst="round2DiagRect">
            <a:avLst/>
          </a:prstGeom>
          <a:solidFill>
            <a:srgbClr val="00ABC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dirty="0" smtClean="0">
                <a:solidFill>
                  <a:srgbClr val="FFFFFF"/>
                </a:solidFill>
                <a:latin typeface="Segoe UI" pitchFamily="34" charset="0"/>
                <a:cs typeface="Segoe UI" pitchFamily="34" charset="0"/>
              </a:rPr>
              <a:t>История обработки</a:t>
            </a: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3995936" y="3357406"/>
            <a:ext cx="1152128" cy="720000"/>
          </a:xfrm>
          <a:prstGeom prst="round2DiagRect">
            <a:avLst>
              <a:gd name="adj1" fmla="val 19715"/>
              <a:gd name="adj2" fmla="val 0"/>
            </a:avLst>
          </a:prstGeom>
          <a:solidFill>
            <a:srgbClr val="00ABC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dirty="0" smtClean="0">
                <a:solidFill>
                  <a:srgbClr val="FFFFFF"/>
                </a:solidFill>
                <a:latin typeface="Segoe UI" pitchFamily="34" charset="0"/>
                <a:cs typeface="Segoe UI" pitchFamily="34" charset="0"/>
              </a:rPr>
              <a:t>Отчеты</a:t>
            </a:r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251520" y="4382828"/>
            <a:ext cx="4896544" cy="1494444"/>
          </a:xfrm>
          <a:prstGeom prst="round2DiagRect">
            <a:avLst>
              <a:gd name="adj1" fmla="val 11283"/>
              <a:gd name="adj2" fmla="val 0"/>
            </a:avLst>
          </a:prstGeom>
          <a:solidFill>
            <a:srgbClr val="00ABC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rPr>
              <a:t>Межведомственное взаимодействие через </a:t>
            </a:r>
            <a:r>
              <a:rPr lang="ru-RU" altLang="ru-RU" b="1" dirty="0" smtClean="0">
                <a:solidFill>
                  <a:srgbClr val="FFFFFF"/>
                </a:solidFill>
                <a:latin typeface="Segoe UI" pitchFamily="34" charset="0"/>
                <a:cs typeface="Segoe UI" pitchFamily="34" charset="0"/>
              </a:rPr>
              <a:t>СМЭВ</a:t>
            </a:r>
            <a:endParaRPr lang="ru-RU" altLang="ru-RU" b="1" dirty="0">
              <a:solidFill>
                <a:srgbClr val="FFFFFF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323528" y="4473909"/>
            <a:ext cx="1505743" cy="656142"/>
          </a:xfrm>
          <a:prstGeom prst="round2DiagRect">
            <a:avLst>
              <a:gd name="adj1" fmla="val 22834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altLang="ru-RU" sz="1400" b="1" dirty="0">
                <a:solidFill>
                  <a:srgbClr val="00ABCD"/>
                </a:solidFill>
                <a:latin typeface="Segoe UI" pitchFamily="34" charset="0"/>
                <a:cs typeface="Segoe UI" pitchFamily="34" charset="0"/>
              </a:rPr>
              <a:t>Запросы </a:t>
            </a:r>
            <a:r>
              <a:rPr lang="ru-RU" altLang="ru-RU" sz="1400" b="1" dirty="0" smtClean="0">
                <a:solidFill>
                  <a:srgbClr val="00ABCD"/>
                </a:solidFill>
                <a:latin typeface="Segoe UI" pitchFamily="34" charset="0"/>
                <a:cs typeface="Segoe UI" pitchFamily="34" charset="0"/>
              </a:rPr>
              <a:t/>
            </a:r>
            <a:br>
              <a:rPr lang="ru-RU" altLang="ru-RU" sz="1400" b="1" dirty="0" smtClean="0">
                <a:solidFill>
                  <a:srgbClr val="00ABCD"/>
                </a:solidFill>
                <a:latin typeface="Segoe UI" pitchFamily="34" charset="0"/>
                <a:cs typeface="Segoe UI" pitchFamily="34" charset="0"/>
              </a:rPr>
            </a:br>
            <a:r>
              <a:rPr lang="ru-RU" altLang="ru-RU" sz="1400" b="1" dirty="0" smtClean="0">
                <a:solidFill>
                  <a:srgbClr val="00ABCD"/>
                </a:solidFill>
                <a:latin typeface="Segoe UI" pitchFamily="34" charset="0"/>
                <a:cs typeface="Segoe UI" pitchFamily="34" charset="0"/>
              </a:rPr>
              <a:t>в ФОИВ</a:t>
            </a:r>
            <a:endParaRPr lang="ru-RU" altLang="ru-RU" sz="1400" b="1" dirty="0">
              <a:solidFill>
                <a:srgbClr val="00ABCD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1946920" y="4473909"/>
            <a:ext cx="1505743" cy="656142"/>
          </a:xfrm>
          <a:prstGeom prst="round2DiagRect">
            <a:avLst>
              <a:gd name="adj1" fmla="val 22834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altLang="ru-RU" sz="1400" b="1" dirty="0">
                <a:solidFill>
                  <a:srgbClr val="00ABCD"/>
                </a:solidFill>
                <a:latin typeface="Segoe UI" pitchFamily="34" charset="0"/>
                <a:cs typeface="Segoe UI" pitchFamily="34" charset="0"/>
              </a:rPr>
              <a:t>Запросы </a:t>
            </a:r>
            <a:r>
              <a:rPr lang="ru-RU" altLang="ru-RU" sz="1400" b="1" dirty="0" smtClean="0">
                <a:solidFill>
                  <a:srgbClr val="00ABCD"/>
                </a:solidFill>
                <a:latin typeface="Segoe UI" pitchFamily="34" charset="0"/>
                <a:cs typeface="Segoe UI" pitchFamily="34" charset="0"/>
              </a:rPr>
              <a:t/>
            </a:r>
            <a:br>
              <a:rPr lang="ru-RU" altLang="ru-RU" sz="1400" b="1" dirty="0" smtClean="0">
                <a:solidFill>
                  <a:srgbClr val="00ABCD"/>
                </a:solidFill>
                <a:latin typeface="Segoe UI" pitchFamily="34" charset="0"/>
                <a:cs typeface="Segoe UI" pitchFamily="34" charset="0"/>
              </a:rPr>
            </a:br>
            <a:r>
              <a:rPr lang="ru-RU" altLang="ru-RU" sz="1400" b="1" dirty="0" smtClean="0">
                <a:solidFill>
                  <a:srgbClr val="00ABCD"/>
                </a:solidFill>
                <a:latin typeface="Segoe UI" pitchFamily="34" charset="0"/>
                <a:cs typeface="Segoe UI" pitchFamily="34" charset="0"/>
              </a:rPr>
              <a:t>в РОИВ</a:t>
            </a:r>
            <a:endParaRPr lang="ru-RU" altLang="ru-RU" sz="1400" b="1" dirty="0">
              <a:solidFill>
                <a:srgbClr val="00ABCD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3550446" y="4473909"/>
            <a:ext cx="1505743" cy="656142"/>
          </a:xfrm>
          <a:prstGeom prst="round2DiagRect">
            <a:avLst>
              <a:gd name="adj1" fmla="val 22834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altLang="ru-RU" sz="1400" b="1" dirty="0">
                <a:solidFill>
                  <a:srgbClr val="00ABCD"/>
                </a:solidFill>
                <a:latin typeface="Segoe UI" pitchFamily="34" charset="0"/>
                <a:cs typeface="Segoe UI" pitchFamily="34" charset="0"/>
              </a:rPr>
              <a:t>Запросы </a:t>
            </a:r>
            <a:r>
              <a:rPr lang="ru-RU" altLang="ru-RU" sz="1400" b="1" dirty="0" smtClean="0">
                <a:solidFill>
                  <a:srgbClr val="00ABCD"/>
                </a:solidFill>
                <a:latin typeface="Segoe UI" pitchFamily="34" charset="0"/>
                <a:cs typeface="Segoe UI" pitchFamily="34" charset="0"/>
              </a:rPr>
              <a:t/>
            </a:r>
            <a:br>
              <a:rPr lang="ru-RU" altLang="ru-RU" sz="1400" b="1" dirty="0" smtClean="0">
                <a:solidFill>
                  <a:srgbClr val="00ABCD"/>
                </a:solidFill>
                <a:latin typeface="Segoe UI" pitchFamily="34" charset="0"/>
                <a:cs typeface="Segoe UI" pitchFamily="34" charset="0"/>
              </a:rPr>
            </a:br>
            <a:r>
              <a:rPr lang="ru-RU" altLang="ru-RU" sz="1400" b="1" dirty="0" smtClean="0">
                <a:solidFill>
                  <a:srgbClr val="00ABCD"/>
                </a:solidFill>
                <a:latin typeface="Segoe UI" pitchFamily="34" charset="0"/>
                <a:cs typeface="Segoe UI" pitchFamily="34" charset="0"/>
              </a:rPr>
              <a:t>в ОМСУ</a:t>
            </a:r>
            <a:endParaRPr lang="ru-RU" altLang="ru-RU" sz="1400" b="1" dirty="0">
              <a:solidFill>
                <a:srgbClr val="00ABCD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611559" y="1340768"/>
            <a:ext cx="4444629" cy="666524"/>
          </a:xfrm>
          <a:prstGeom prst="round2DiagRect">
            <a:avLst>
              <a:gd name="adj1" fmla="val 21057"/>
              <a:gd name="adj2" fmla="val 0"/>
            </a:avLst>
          </a:prstGeom>
          <a:solidFill>
            <a:srgbClr val="00ABC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rPr>
              <a:t>Предоставление информации через </a:t>
            </a:r>
          </a:p>
          <a:p>
            <a:pPr algn="ctr" eaLnBrk="1" hangingPunct="1">
              <a:defRPr/>
            </a:pPr>
            <a:r>
              <a:rPr lang="ru-RU" altLang="ru-RU" b="1" dirty="0">
                <a:solidFill>
                  <a:srgbClr val="FFFFFF"/>
                </a:solidFill>
                <a:latin typeface="Segoe UI" pitchFamily="34" charset="0"/>
                <a:cs typeface="Segoe UI" pitchFamily="34" charset="0"/>
              </a:rPr>
              <a:t>СМЭВ</a:t>
            </a:r>
          </a:p>
        </p:txBody>
      </p:sp>
      <p:sp>
        <p:nvSpPr>
          <p:cNvPr id="21" name="Стрелка вправо 20"/>
          <p:cNvSpPr/>
          <p:nvPr/>
        </p:nvSpPr>
        <p:spPr>
          <a:xfrm rot="746228">
            <a:off x="1331639" y="2581141"/>
            <a:ext cx="756084" cy="216065"/>
          </a:xfrm>
          <a:prstGeom prst="rightArrow">
            <a:avLst/>
          </a:prstGeom>
          <a:gradFill flip="none" rotWithShape="1">
            <a:gsLst>
              <a:gs pos="0">
                <a:srgbClr val="00ABCD"/>
              </a:gs>
              <a:gs pos="100000">
                <a:srgbClr val="003D7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20749496">
            <a:off x="1317587" y="3589735"/>
            <a:ext cx="756084" cy="216065"/>
          </a:xfrm>
          <a:prstGeom prst="rightArrow">
            <a:avLst/>
          </a:prstGeom>
          <a:gradFill flip="none" rotWithShape="1">
            <a:gsLst>
              <a:gs pos="0">
                <a:srgbClr val="00ABCD"/>
              </a:gs>
              <a:gs pos="100000">
                <a:srgbClr val="003D7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войная стрелка влево/вправо 22"/>
          <p:cNvSpPr/>
          <p:nvPr/>
        </p:nvSpPr>
        <p:spPr>
          <a:xfrm rot="788573">
            <a:off x="3254509" y="3523370"/>
            <a:ext cx="756084" cy="216024"/>
          </a:xfrm>
          <a:prstGeom prst="leftRightArrow">
            <a:avLst/>
          </a:prstGeom>
          <a:gradFill flip="none" rotWithShape="1">
            <a:gsLst>
              <a:gs pos="0">
                <a:srgbClr val="003D79"/>
              </a:gs>
              <a:gs pos="100000">
                <a:srgbClr val="00ABC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войная стрелка влево/вправо 23"/>
          <p:cNvSpPr/>
          <p:nvPr/>
        </p:nvSpPr>
        <p:spPr>
          <a:xfrm rot="19904908">
            <a:off x="3240852" y="2819661"/>
            <a:ext cx="636965" cy="216024"/>
          </a:xfrm>
          <a:prstGeom prst="leftRightArrow">
            <a:avLst/>
          </a:prstGeom>
          <a:gradFill flip="none" rotWithShape="1">
            <a:gsLst>
              <a:gs pos="0">
                <a:srgbClr val="003D79"/>
              </a:gs>
              <a:gs pos="100000">
                <a:srgbClr val="00ABC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16200000">
            <a:off x="2081881" y="3977901"/>
            <a:ext cx="593788" cy="216065"/>
          </a:xfrm>
          <a:prstGeom prst="rightArrow">
            <a:avLst/>
          </a:prstGeom>
          <a:gradFill flip="none" rotWithShape="1">
            <a:gsLst>
              <a:gs pos="0">
                <a:srgbClr val="00ABCD"/>
              </a:gs>
              <a:gs pos="100000">
                <a:srgbClr val="003D7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 rot="5400000">
            <a:off x="2582897" y="3977902"/>
            <a:ext cx="593789" cy="216065"/>
          </a:xfrm>
          <a:prstGeom prst="rightArrow">
            <a:avLst/>
          </a:prstGeom>
          <a:gradFill flip="none" rotWithShape="1">
            <a:gsLst>
              <a:gs pos="0">
                <a:srgbClr val="00ABCD"/>
              </a:gs>
              <a:gs pos="100000">
                <a:srgbClr val="003D79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16200000">
            <a:off x="2285789" y="2205276"/>
            <a:ext cx="792036" cy="396067"/>
          </a:xfrm>
          <a:prstGeom prst="rightArrow">
            <a:avLst/>
          </a:prstGeom>
          <a:gradFill flip="none" rotWithShape="1">
            <a:gsLst>
              <a:gs pos="0">
                <a:srgbClr val="00ABCD"/>
              </a:gs>
              <a:gs pos="100000">
                <a:srgbClr val="003D79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Штриховая стрелка вправо 27"/>
          <p:cNvSpPr/>
          <p:nvPr/>
        </p:nvSpPr>
        <p:spPr>
          <a:xfrm rot="11700000">
            <a:off x="1424572" y="2875092"/>
            <a:ext cx="756084" cy="216065"/>
          </a:xfrm>
          <a:prstGeom prst="stripedRightArrow">
            <a:avLst/>
          </a:prstGeom>
          <a:gradFill flip="none" rotWithShape="1">
            <a:gsLst>
              <a:gs pos="0">
                <a:srgbClr val="003D79"/>
              </a:gs>
              <a:gs pos="100000">
                <a:srgbClr val="00ABCD"/>
              </a:gs>
            </a:gsLst>
            <a:lin ang="0" scaled="1"/>
            <a:tileRect/>
          </a:gra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14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>
            <a:noAutofit/>
          </a:bodyPr>
          <a:lstStyle/>
          <a:p>
            <a:r>
              <a:rPr lang="ru-RU" sz="2800" spc="-150" dirty="0"/>
              <a:t>ЭОС на рынке систем электронного документооборота в России</a:t>
            </a:r>
            <a:endParaRPr lang="ru-RU" sz="2600" spc="-15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484784"/>
            <a:ext cx="5580112" cy="3898638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337720" y="5949280"/>
            <a:ext cx="3468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По данным </a:t>
            </a:r>
            <a:r>
              <a:rPr lang="en-US" sz="1600" dirty="0" smtClean="0"/>
              <a:t>DSS Consulting</a:t>
            </a:r>
            <a:r>
              <a:rPr lang="ru-RU" sz="1600" dirty="0" smtClean="0"/>
              <a:t>,</a:t>
            </a:r>
            <a:r>
              <a:rPr lang="en-US" sz="1600" dirty="0" smtClean="0"/>
              <a:t> </a:t>
            </a:r>
            <a:r>
              <a:rPr lang="ru-RU" sz="1600" dirty="0" smtClean="0"/>
              <a:t>СПб, 2013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987795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772816"/>
            <a:ext cx="9144000" cy="2016223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Спасибо за внимание!</a:t>
            </a:r>
            <a:br>
              <a:rPr lang="ru-RU" sz="32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32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Будем рады видеть Вас на нашем форуме «Осенний документооборот-2013»</a:t>
            </a:r>
            <a:br>
              <a:rPr lang="ru-RU" sz="32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32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Москва 17 сентября</a:t>
            </a:r>
            <a:endParaRPr lang="ru-RU" sz="4800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88" y="3933056"/>
            <a:ext cx="9144000" cy="57606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Компания «Электронные офисные системы»</a:t>
            </a:r>
            <a:endParaRPr lang="ru-RU" dirty="0">
              <a:solidFill>
                <a:schemeClr val="tx2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54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2008"/>
            <a:ext cx="9144000" cy="548680"/>
          </a:xfrm>
        </p:spPr>
        <p:txBody>
          <a:bodyPr anchor="ctr">
            <a:no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СЭД в России сегодня</a:t>
            </a:r>
            <a:endParaRPr lang="ru-RU" sz="36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187220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/>
              <a:t>От автоматизации делопроизводства – к управлению документальными бизнес-процессами</a:t>
            </a:r>
          </a:p>
          <a:p>
            <a:pPr>
              <a:spcBef>
                <a:spcPts val="0"/>
              </a:spcBef>
            </a:pPr>
            <a:r>
              <a:rPr lang="ru-RU" sz="1600" dirty="0" smtClean="0"/>
              <a:t>Охватывают все рабочие места</a:t>
            </a:r>
          </a:p>
          <a:p>
            <a:pPr>
              <a:spcBef>
                <a:spcPts val="0"/>
              </a:spcBef>
            </a:pPr>
            <a:r>
              <a:rPr lang="ru-RU" sz="1600" dirty="0" smtClean="0"/>
              <a:t>Облачные и мобильные технологии</a:t>
            </a:r>
          </a:p>
          <a:p>
            <a:pPr>
              <a:spcBef>
                <a:spcPts val="0"/>
              </a:spcBef>
            </a:pPr>
            <a:r>
              <a:rPr lang="ru-RU" sz="1600" dirty="0" smtClean="0"/>
              <a:t>Межкорпоративное/межведомственное взаимодействие</a:t>
            </a:r>
          </a:p>
          <a:p>
            <a:pPr>
              <a:spcBef>
                <a:spcPts val="0"/>
              </a:spcBef>
            </a:pPr>
            <a:endParaRPr lang="ru-RU" sz="1600" dirty="0" smtClean="0"/>
          </a:p>
          <a:p>
            <a:pPr>
              <a:spcBef>
                <a:spcPts val="0"/>
              </a:spcBef>
            </a:pPr>
            <a:endParaRPr lang="ru-RU" sz="20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5683" y="2636912"/>
            <a:ext cx="6551079" cy="3914270"/>
          </a:xfrm>
          <a:prstGeom prst="rect">
            <a:avLst/>
          </a:prstGeom>
          <a:noFill/>
          <a:ln w="3175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358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51214E-6 L -2.77778E-7 -0.13648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ятиугольник 3"/>
          <p:cNvSpPr/>
          <p:nvPr/>
        </p:nvSpPr>
        <p:spPr>
          <a:xfrm rot="5400000">
            <a:off x="664583" y="457687"/>
            <a:ext cx="758050" cy="1584175"/>
          </a:xfrm>
          <a:prstGeom prst="homePlate">
            <a:avLst>
              <a:gd name="adj" fmla="val 30944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 anchor="ctr">
            <a:no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Масштабы использования СЭД в России</a:t>
            </a:r>
            <a:endParaRPr lang="ru-RU" sz="36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363272" cy="55446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2012</a:t>
            </a:r>
          </a:p>
          <a:p>
            <a:pPr marL="0" indent="0">
              <a:buNone/>
            </a:pPr>
            <a:endParaRPr lang="ru-RU" dirty="0" smtClean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chemeClr val="tx2"/>
              </a:buClr>
            </a:pPr>
            <a:r>
              <a:rPr lang="ru-RU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Более </a:t>
            </a:r>
            <a:r>
              <a:rPr lang="ru-RU" b="1" dirty="0" smtClean="0">
                <a:solidFill>
                  <a:schemeClr val="tx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2400</a:t>
            </a:r>
            <a:r>
              <a:rPr lang="ru-RU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–</a:t>
            </a:r>
            <a:r>
              <a:rPr lang="ru-RU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количество реализованных проектов внедрения</a:t>
            </a:r>
          </a:p>
          <a:p>
            <a:pPr>
              <a:buClr>
                <a:schemeClr val="tx2"/>
              </a:buClr>
            </a:pPr>
            <a:endParaRPr lang="ru-RU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chemeClr val="tx2"/>
              </a:buClr>
            </a:pPr>
            <a:r>
              <a:rPr lang="ru-RU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Более </a:t>
            </a:r>
            <a:r>
              <a:rPr lang="ru-RU" b="1" dirty="0" smtClean="0">
                <a:solidFill>
                  <a:schemeClr val="tx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240 000 </a:t>
            </a:r>
            <a:r>
              <a:rPr lang="ru-RU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– количество рабочих мест</a:t>
            </a:r>
          </a:p>
          <a:p>
            <a:pPr marL="0" indent="0">
              <a:buNone/>
            </a:pPr>
            <a:r>
              <a:rPr lang="en-US" sz="12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sz="12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20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* </a:t>
            </a:r>
            <a:r>
              <a:rPr lang="ru-RU" sz="20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 данным </a:t>
            </a:r>
            <a:r>
              <a:rPr lang="en-US" sz="20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DSS </a:t>
            </a:r>
            <a:r>
              <a:rPr lang="en-US" sz="2000" b="1" dirty="0" err="1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Consalting</a:t>
            </a:r>
            <a:r>
              <a:rPr lang="ru-RU" sz="20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Санкт-Петербург, 2013</a:t>
            </a:r>
            <a:endParaRPr lang="ru-RU" sz="20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665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 anchor="ctr">
            <a:no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СЭД = ЕСМ в России</a:t>
            </a:r>
            <a:endParaRPr lang="ru-RU" sz="40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328592"/>
          </a:xfrm>
        </p:spPr>
        <p:txBody>
          <a:bodyPr>
            <a:noAutofit/>
          </a:bodyPr>
          <a:lstStyle/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Национальные требования к решению</a:t>
            </a: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chemeClr val="tx2"/>
              </a:buClr>
            </a:pPr>
            <a:r>
              <a:rPr lang="ru-RU" sz="28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Поддержка российских документальных </a:t>
            </a:r>
            <a:r>
              <a:rPr lang="en-US" sz="28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sz="28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28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бизнес-процессов </a:t>
            </a:r>
            <a:r>
              <a:rPr lang="ru-RU" sz="28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(делопроизводство), основанных на бумажной метафоре</a:t>
            </a: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chemeClr val="tx2"/>
              </a:buClr>
            </a:pPr>
            <a:r>
              <a:rPr lang="ru-RU" sz="28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Параллельная работа с электронными </a:t>
            </a:r>
            <a:r>
              <a:rPr lang="en-US" sz="28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sz="28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28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 </a:t>
            </a:r>
            <a:r>
              <a:rPr lang="ru-RU" sz="28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бумажными документами. </a:t>
            </a:r>
            <a:r>
              <a:rPr lang="ru-RU" sz="28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Специальные </a:t>
            </a:r>
            <a:r>
              <a:rPr lang="en-US" sz="28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sz="28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28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роли </a:t>
            </a:r>
            <a:r>
              <a:rPr lang="ru-RU" sz="28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для имитации функций </a:t>
            </a:r>
            <a:r>
              <a:rPr lang="ru-RU" sz="28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топ-менеджеров</a:t>
            </a:r>
            <a:r>
              <a:rPr lang="ru-RU" sz="28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не работающих </a:t>
            </a:r>
            <a:r>
              <a:rPr lang="ru-RU" sz="28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 </a:t>
            </a:r>
            <a:r>
              <a:rPr lang="ru-RU" sz="28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электронными документами</a:t>
            </a: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chemeClr val="tx2"/>
              </a:buClr>
            </a:pPr>
            <a:r>
              <a:rPr lang="ru-RU" sz="28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Подписываются, рассылаются и хранятся бумажные подлинники или их копии</a:t>
            </a:r>
          </a:p>
        </p:txBody>
      </p:sp>
    </p:spTree>
    <p:extLst>
      <p:ext uri="{BB962C8B-B14F-4D97-AF65-F5344CB8AC3E}">
        <p14:creationId xmlns:p14="http://schemas.microsoft.com/office/powerpoint/2010/main" val="183102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с двумя скругленными противолежащими углами 34"/>
          <p:cNvSpPr/>
          <p:nvPr/>
        </p:nvSpPr>
        <p:spPr>
          <a:xfrm>
            <a:off x="7164288" y="2413722"/>
            <a:ext cx="1698068" cy="1447327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r>
              <a:rPr lang="ru-RU" sz="11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Граждане</a:t>
            </a:r>
            <a:endParaRPr lang="ru-RU" sz="1100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057" y="2420888"/>
            <a:ext cx="1236529" cy="1175781"/>
          </a:xfrm>
          <a:prstGeom prst="rect">
            <a:avLst/>
          </a:prstGeom>
        </p:spPr>
      </p:pic>
      <p:sp>
        <p:nvSpPr>
          <p:cNvPr id="38" name="Стрелка вправо 37"/>
          <p:cNvSpPr/>
          <p:nvPr/>
        </p:nvSpPr>
        <p:spPr>
          <a:xfrm rot="1840227">
            <a:off x="6568612" y="2340820"/>
            <a:ext cx="877537" cy="419280"/>
          </a:xfrm>
          <a:prstGeom prst="rightArrow">
            <a:avLst>
              <a:gd name="adj1" fmla="val 69300"/>
              <a:gd name="adj2" fmla="val 461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двумя скругленными противолежащими углами 32"/>
          <p:cNvSpPr/>
          <p:nvPr/>
        </p:nvSpPr>
        <p:spPr>
          <a:xfrm>
            <a:off x="7164288" y="764704"/>
            <a:ext cx="1698068" cy="1447327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r>
              <a:rPr lang="ru-RU" sz="11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Организации</a:t>
            </a:r>
            <a:endParaRPr lang="ru-RU" sz="1100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639" y="836712"/>
            <a:ext cx="968546" cy="1115765"/>
          </a:xfrm>
          <a:prstGeom prst="rect">
            <a:avLst/>
          </a:prstGeom>
        </p:spPr>
      </p:pic>
      <p:sp>
        <p:nvSpPr>
          <p:cNvPr id="37" name="Стрелка вправо 36"/>
          <p:cNvSpPr/>
          <p:nvPr/>
        </p:nvSpPr>
        <p:spPr>
          <a:xfrm rot="19800000">
            <a:off x="6568136" y="1333263"/>
            <a:ext cx="877537" cy="419280"/>
          </a:xfrm>
          <a:prstGeom prst="rightArrow">
            <a:avLst>
              <a:gd name="adj1" fmla="val 69300"/>
              <a:gd name="adj2" fmla="val 461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с двумя скругленными противолежащими углами 27"/>
          <p:cNvSpPr/>
          <p:nvPr/>
        </p:nvSpPr>
        <p:spPr>
          <a:xfrm>
            <a:off x="5165824" y="1196750"/>
            <a:ext cx="1698068" cy="3528394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r>
              <a:rPr lang="ru-RU" sz="11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Тиражирование</a:t>
            </a:r>
            <a:endParaRPr lang="ru-RU" sz="1100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496" y="3356990"/>
            <a:ext cx="1570645" cy="1154886"/>
          </a:xfrm>
          <a:prstGeom prst="rect">
            <a:avLst/>
          </a:prstGeom>
        </p:spPr>
      </p:pic>
      <p:sp>
        <p:nvSpPr>
          <p:cNvPr id="31" name="Стрелка вправо 30"/>
          <p:cNvSpPr/>
          <p:nvPr/>
        </p:nvSpPr>
        <p:spPr>
          <a:xfrm rot="19800000">
            <a:off x="4464611" y="4390638"/>
            <a:ext cx="877537" cy="419280"/>
          </a:xfrm>
          <a:prstGeom prst="rightArrow">
            <a:avLst>
              <a:gd name="adj1" fmla="val 69300"/>
              <a:gd name="adj2" fmla="val 461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с двумя скругленными противолежащими углами 28"/>
          <p:cNvSpPr/>
          <p:nvPr/>
        </p:nvSpPr>
        <p:spPr>
          <a:xfrm>
            <a:off x="5165824" y="4941168"/>
            <a:ext cx="1698068" cy="1364375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r>
              <a:rPr lang="ru-RU" sz="1200" dirty="0" smtClean="0">
                <a:solidFill>
                  <a:schemeClr val="accent1"/>
                </a:solidFill>
              </a:rPr>
              <a:t>Перемещение в архив</a:t>
            </a:r>
            <a:endParaRPr lang="ru-RU" sz="1200" dirty="0">
              <a:solidFill>
                <a:schemeClr val="accent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404" y="5029918"/>
            <a:ext cx="1216908" cy="1043064"/>
          </a:xfrm>
          <a:prstGeom prst="rect">
            <a:avLst/>
          </a:prstGeom>
        </p:spPr>
      </p:pic>
      <p:sp>
        <p:nvSpPr>
          <p:cNvPr id="30" name="Стрелка вправо 29"/>
          <p:cNvSpPr/>
          <p:nvPr/>
        </p:nvSpPr>
        <p:spPr>
          <a:xfrm>
            <a:off x="4469203" y="5341810"/>
            <a:ext cx="808987" cy="419280"/>
          </a:xfrm>
          <a:prstGeom prst="rightArrow">
            <a:avLst>
              <a:gd name="adj1" fmla="val 69300"/>
              <a:gd name="adj2" fmla="val 461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1547664" y="4581128"/>
            <a:ext cx="3129537" cy="1440160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r>
              <a:rPr lang="ru-RU" sz="11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Изготовление документа</a:t>
            </a:r>
            <a:r>
              <a:rPr lang="ru-RU" sz="11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1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 Подлинник</a:t>
            </a:r>
            <a:endParaRPr lang="ru-RU" sz="1100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190" y="4793929"/>
            <a:ext cx="1047528" cy="9491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881" y="4761234"/>
            <a:ext cx="887897" cy="1020886"/>
          </a:xfrm>
          <a:prstGeom prst="rect">
            <a:avLst/>
          </a:prstGeom>
        </p:spPr>
      </p:pic>
      <p:sp>
        <p:nvSpPr>
          <p:cNvPr id="24" name="Стрелка вправо 23"/>
          <p:cNvSpPr/>
          <p:nvPr/>
        </p:nvSpPr>
        <p:spPr>
          <a:xfrm>
            <a:off x="2934742" y="4824054"/>
            <a:ext cx="541361" cy="419280"/>
          </a:xfrm>
          <a:prstGeom prst="rightArrow">
            <a:avLst>
              <a:gd name="adj1" fmla="val 69300"/>
              <a:gd name="adj2" fmla="val 461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3600000">
            <a:off x="1644771" y="4162292"/>
            <a:ext cx="808987" cy="419280"/>
          </a:xfrm>
          <a:prstGeom prst="rightArrow">
            <a:avLst>
              <a:gd name="adj1" fmla="val 69300"/>
              <a:gd name="adj2" fmla="val 461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7200000">
            <a:off x="2281896" y="3936306"/>
            <a:ext cx="1330881" cy="419280"/>
          </a:xfrm>
          <a:prstGeom prst="rightArrow">
            <a:avLst>
              <a:gd name="adj1" fmla="val 69300"/>
              <a:gd name="adj2" fmla="val 461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2469418" y="2636912"/>
            <a:ext cx="1784508" cy="1440159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r>
              <a:rPr lang="ru-RU" sz="11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Согласование бумажного документа</a:t>
            </a:r>
            <a:endParaRPr lang="ru-RU" sz="1100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507" y="2754548"/>
            <a:ext cx="785889" cy="887953"/>
          </a:xfrm>
          <a:prstGeom prst="rect">
            <a:avLst/>
          </a:prstGeom>
        </p:spPr>
      </p:pic>
      <p:sp>
        <p:nvSpPr>
          <p:cNvPr id="21" name="Стрелка вправо 20"/>
          <p:cNvSpPr/>
          <p:nvPr/>
        </p:nvSpPr>
        <p:spPr>
          <a:xfrm rot="5400000">
            <a:off x="3071497" y="2246861"/>
            <a:ext cx="541361" cy="419280"/>
          </a:xfrm>
          <a:prstGeom prst="rightArrow">
            <a:avLst>
              <a:gd name="adj1" fmla="val 69300"/>
              <a:gd name="adj2" fmla="val 461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221478" y="2636912"/>
            <a:ext cx="1800200" cy="1512168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r>
              <a:rPr lang="ru-RU" sz="11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Согласование документа в электронном виде</a:t>
            </a:r>
            <a:endParaRPr lang="ru-RU" sz="1100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469418" y="836712"/>
            <a:ext cx="1698068" cy="1364375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r>
              <a:rPr lang="ru-RU" sz="11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Печать документа</a:t>
            </a:r>
            <a:endParaRPr lang="ru-RU" sz="1100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spc="-1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«Электронный» документооборот в России сегодня</a:t>
            </a:r>
            <a:endParaRPr lang="ru-RU" sz="3200" spc="-1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414" y="973729"/>
            <a:ext cx="1047528" cy="9491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49" y="2680718"/>
            <a:ext cx="1473313" cy="10363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89" y="1268758"/>
            <a:ext cx="1011412" cy="1112554"/>
          </a:xfrm>
          <a:prstGeom prst="rect">
            <a:avLst/>
          </a:prstGeom>
        </p:spPr>
      </p:pic>
      <p:sp>
        <p:nvSpPr>
          <p:cNvPr id="14" name="Стрелка вправо 13"/>
          <p:cNvSpPr/>
          <p:nvPr/>
        </p:nvSpPr>
        <p:spPr>
          <a:xfrm>
            <a:off x="1984373" y="1312845"/>
            <a:ext cx="613369" cy="419280"/>
          </a:xfrm>
          <a:prstGeom prst="rightArrow">
            <a:avLst>
              <a:gd name="adj1" fmla="val 69300"/>
              <a:gd name="adj2" fmla="val 461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5400000">
            <a:off x="870324" y="2246860"/>
            <a:ext cx="541361" cy="419280"/>
          </a:xfrm>
          <a:prstGeom prst="rightArrow">
            <a:avLst>
              <a:gd name="adj1" fmla="val 69300"/>
              <a:gd name="adj2" fmla="val 461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221478" y="836713"/>
            <a:ext cx="1944216" cy="1395692"/>
          </a:xfrm>
          <a:prstGeom prst="round2DiagRect">
            <a:avLst/>
          </a:prstGeom>
          <a:solidFill>
            <a:schemeClr val="tx2"/>
          </a:solidFill>
          <a:ln w="3175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r>
              <a:rPr lang="ru-RU" sz="1100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Создание документа</a:t>
            </a:r>
            <a:endParaRPr lang="ru-RU" sz="11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1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67" y="892439"/>
            <a:ext cx="1464896" cy="103039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278190" y="2355808"/>
            <a:ext cx="1424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Рассылка</a:t>
            </a:r>
            <a:endParaRPr lang="ru-RU" sz="1100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Стрелка вправо 35"/>
          <p:cNvSpPr/>
          <p:nvPr/>
        </p:nvSpPr>
        <p:spPr>
          <a:xfrm rot="16200000">
            <a:off x="5719514" y="2769961"/>
            <a:ext cx="541361" cy="419280"/>
          </a:xfrm>
          <a:prstGeom prst="rightArrow">
            <a:avLst>
              <a:gd name="adj1" fmla="val 69300"/>
              <a:gd name="adj2" fmla="val 461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884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8" grpId="0" animBg="1"/>
      <p:bldP spid="33" grpId="0" animBg="1"/>
      <p:bldP spid="37" grpId="0" animBg="1"/>
      <p:bldP spid="28" grpId="0" animBg="1"/>
      <p:bldP spid="31" grpId="0" animBg="1"/>
      <p:bldP spid="29" grpId="0" animBg="1"/>
      <p:bldP spid="30" grpId="0" animBg="1"/>
      <p:bldP spid="22" grpId="0" animBg="1"/>
      <p:bldP spid="24" grpId="0" animBg="1"/>
      <p:bldP spid="25" grpId="0" animBg="1"/>
      <p:bldP spid="27" grpId="0" animBg="1"/>
      <p:bldP spid="19" grpId="0" animBg="1"/>
      <p:bldP spid="21" grpId="0" animBg="1"/>
      <p:bldP spid="18" grpId="0" animBg="1"/>
      <p:bldP spid="15" grpId="0" animBg="1"/>
      <p:bldP spid="34" grpId="0"/>
      <p:bldP spid="14" grpId="0" animBg="1"/>
      <p:bldP spid="20" grpId="0" animBg="1"/>
      <p:bldP spid="13" grpId="0" animBg="1"/>
      <p:bldP spid="17" grpId="0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705685" y="2679901"/>
            <a:ext cx="1698068" cy="1364375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r>
              <a:rPr lang="ru-RU" sz="1200" dirty="0" smtClean="0">
                <a:solidFill>
                  <a:schemeClr val="accent1"/>
                </a:solidFill>
              </a:rPr>
              <a:t>Перемещение в архив</a:t>
            </a:r>
            <a:endParaRPr lang="ru-RU" sz="1200" dirty="0">
              <a:solidFill>
                <a:schemeClr val="accent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265" y="2768651"/>
            <a:ext cx="1216908" cy="1043064"/>
          </a:xfrm>
          <a:prstGeom prst="rect">
            <a:avLst/>
          </a:prstGeom>
        </p:spPr>
      </p:pic>
      <p:sp>
        <p:nvSpPr>
          <p:cNvPr id="34" name="Стрелка вправо 33"/>
          <p:cNvSpPr/>
          <p:nvPr/>
        </p:nvSpPr>
        <p:spPr>
          <a:xfrm rot="5400000">
            <a:off x="1754733" y="2218580"/>
            <a:ext cx="734743" cy="419280"/>
          </a:xfrm>
          <a:prstGeom prst="rightArrow">
            <a:avLst>
              <a:gd name="adj1" fmla="val 69300"/>
              <a:gd name="adj2" fmla="val 461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с двумя скругленными противолежащими углами 26"/>
          <p:cNvSpPr/>
          <p:nvPr/>
        </p:nvSpPr>
        <p:spPr>
          <a:xfrm>
            <a:off x="5301711" y="4797152"/>
            <a:ext cx="1800200" cy="1512168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r>
              <a:rPr lang="ru-RU" sz="11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Рассмотрение документа в электронном виде</a:t>
            </a:r>
            <a:endParaRPr lang="ru-RU" sz="1100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582" y="4840958"/>
            <a:ext cx="1473313" cy="1036314"/>
          </a:xfrm>
          <a:prstGeom prst="rect">
            <a:avLst/>
          </a:prstGeom>
        </p:spPr>
      </p:pic>
      <p:sp>
        <p:nvSpPr>
          <p:cNvPr id="30" name="Стрелка вправо 29"/>
          <p:cNvSpPr/>
          <p:nvPr/>
        </p:nvSpPr>
        <p:spPr>
          <a:xfrm>
            <a:off x="4293599" y="5271589"/>
            <a:ext cx="1104010" cy="419280"/>
          </a:xfrm>
          <a:prstGeom prst="rightArrow">
            <a:avLst>
              <a:gd name="adj1" fmla="val 69300"/>
              <a:gd name="adj2" fmla="val 461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5496945" y="3038687"/>
            <a:ext cx="1820990" cy="1506441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r>
              <a:rPr lang="ru-RU" sz="11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Рассмотрение бумажного документа</a:t>
            </a:r>
            <a:endParaRPr lang="ru-RU" sz="1100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495" y="3189119"/>
            <a:ext cx="785889" cy="887953"/>
          </a:xfrm>
          <a:prstGeom prst="rect">
            <a:avLst/>
          </a:prstGeom>
        </p:spPr>
      </p:pic>
      <p:sp>
        <p:nvSpPr>
          <p:cNvPr id="29" name="Стрелка вправо 28"/>
          <p:cNvSpPr/>
          <p:nvPr/>
        </p:nvSpPr>
        <p:spPr>
          <a:xfrm rot="5400000">
            <a:off x="6040068" y="2541138"/>
            <a:ext cx="734743" cy="419280"/>
          </a:xfrm>
          <a:prstGeom prst="rightArrow">
            <a:avLst>
              <a:gd name="adj1" fmla="val 69300"/>
              <a:gd name="adj2" fmla="val 461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413384" y="4797153"/>
            <a:ext cx="2150609" cy="1368152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r>
              <a:rPr lang="ru-RU" sz="11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Документ в электронном виде</a:t>
            </a:r>
            <a:endParaRPr lang="ru-RU" sz="1100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252" y="4907268"/>
            <a:ext cx="1473313" cy="1036313"/>
          </a:xfrm>
          <a:prstGeom prst="rect">
            <a:avLst/>
          </a:prstGeom>
        </p:spPr>
      </p:pic>
      <p:sp>
        <p:nvSpPr>
          <p:cNvPr id="24" name="Стрелка вправо 23"/>
          <p:cNvSpPr/>
          <p:nvPr/>
        </p:nvSpPr>
        <p:spPr>
          <a:xfrm rot="5400000">
            <a:off x="3092646" y="4335488"/>
            <a:ext cx="792087" cy="419280"/>
          </a:xfrm>
          <a:prstGeom prst="rightArrow">
            <a:avLst>
              <a:gd name="adj1" fmla="val 69300"/>
              <a:gd name="adj2" fmla="val 461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2631993" y="2923745"/>
            <a:ext cx="1672146" cy="1440160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r>
              <a:rPr lang="ru-RU" sz="11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Сканирование</a:t>
            </a:r>
            <a:endParaRPr lang="ru-RU" sz="1100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662" y="3021084"/>
            <a:ext cx="1324092" cy="1159560"/>
          </a:xfrm>
          <a:prstGeom prst="rect">
            <a:avLst/>
          </a:prstGeom>
        </p:spPr>
      </p:pic>
      <p:sp>
        <p:nvSpPr>
          <p:cNvPr id="21" name="Стрелка вправо 20"/>
          <p:cNvSpPr/>
          <p:nvPr/>
        </p:nvSpPr>
        <p:spPr>
          <a:xfrm rot="5400000">
            <a:off x="3121318" y="2445277"/>
            <a:ext cx="734743" cy="419280"/>
          </a:xfrm>
          <a:prstGeom prst="rightArrow">
            <a:avLst>
              <a:gd name="adj1" fmla="val 69300"/>
              <a:gd name="adj2" fmla="val 461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4644008" y="966513"/>
            <a:ext cx="3096344" cy="1440160"/>
          </a:xfrm>
          <a:prstGeom prst="round2DiagRect">
            <a:avLst/>
          </a:prstGeom>
          <a:solidFill>
            <a:schemeClr val="bg1"/>
          </a:solidFill>
          <a:ln w="3175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r>
              <a:rPr lang="ru-RU" sz="1100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Тиражирование</a:t>
            </a:r>
            <a:endParaRPr lang="ru-RU" sz="1100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014400"/>
            <a:ext cx="1570645" cy="115488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924" y="1042993"/>
            <a:ext cx="1011412" cy="1112554"/>
          </a:xfrm>
          <a:prstGeom prst="rect">
            <a:avLst/>
          </a:prstGeom>
        </p:spPr>
      </p:pic>
      <p:sp>
        <p:nvSpPr>
          <p:cNvPr id="16" name="Стрелка вправо 15"/>
          <p:cNvSpPr/>
          <p:nvPr/>
        </p:nvSpPr>
        <p:spPr>
          <a:xfrm>
            <a:off x="6015980" y="1591843"/>
            <a:ext cx="541361" cy="419280"/>
          </a:xfrm>
          <a:prstGeom prst="rightArrow">
            <a:avLst>
              <a:gd name="adj1" fmla="val 69300"/>
              <a:gd name="adj2" fmla="val 461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3645528" y="1476953"/>
            <a:ext cx="1104010" cy="419280"/>
          </a:xfrm>
          <a:prstGeom prst="rightArrow">
            <a:avLst>
              <a:gd name="adj1" fmla="val 69300"/>
              <a:gd name="adj2" fmla="val 461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755681" y="852753"/>
            <a:ext cx="2160240" cy="1496128"/>
          </a:xfrm>
          <a:prstGeom prst="round2DiagRect">
            <a:avLst/>
          </a:prstGeom>
          <a:solidFill>
            <a:schemeClr val="tx2"/>
          </a:solidFill>
          <a:ln w="3175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r>
              <a:rPr lang="ru-RU" sz="1100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Входящий документ</a:t>
            </a:r>
            <a:endParaRPr lang="ru-RU" sz="11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745" y="961646"/>
            <a:ext cx="970950" cy="1116379"/>
          </a:xfrm>
          <a:prstGeom prst="rect">
            <a:avLst/>
          </a:prstGeom>
        </p:spPr>
      </p:pic>
      <p:sp>
        <p:nvSpPr>
          <p:cNvPr id="31" name="Заголовок 1"/>
          <p:cNvSpPr txBox="1">
            <a:spLocks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spc="-1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«Электронный» документооборот в России сегодня</a:t>
            </a:r>
            <a:endParaRPr lang="ru-RU" sz="3200" spc="-1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2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4" grpId="0" animBg="1"/>
      <p:bldP spid="27" grpId="0" animBg="1"/>
      <p:bldP spid="30" grpId="0" animBg="1"/>
      <p:bldP spid="25" grpId="0" animBg="1"/>
      <p:bldP spid="29" grpId="0" animBg="1"/>
      <p:bldP spid="22" grpId="0" animBg="1"/>
      <p:bldP spid="24" grpId="0" animBg="1"/>
      <p:bldP spid="19" grpId="0" animBg="1"/>
      <p:bldP spid="21" grpId="0" animBg="1"/>
      <p:bldP spid="17" grpId="0" animBg="1"/>
      <p:bldP spid="16" grpId="0" animBg="1"/>
      <p:bldP spid="18" grpId="0" animBg="1"/>
      <p:bldP spid="5" grpId="0" animBg="1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>
            <a:noAutofit/>
          </a:bodyPr>
          <a:lstStyle/>
          <a:p>
            <a:r>
              <a:rPr lang="ru-RU" sz="3400" dirty="0"/>
              <a:t>Новые вызовы бумажному </a:t>
            </a:r>
            <a:r>
              <a:rPr lang="ru-RU" sz="3400" dirty="0" smtClean="0"/>
              <a:t>документообороту</a:t>
            </a:r>
            <a:endParaRPr lang="ru-RU" sz="3400" dirty="0"/>
          </a:p>
        </p:txBody>
      </p:sp>
      <p:pic>
        <p:nvPicPr>
          <p:cNvPr id="1027" name="Picture 3" descr="F:\!clipart!\_Infografic&amp;Diagrams\Cloud Computing Walking\conte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96752"/>
            <a:ext cx="3207309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3358103" y="1340768"/>
            <a:ext cx="5678393" cy="4320480"/>
          </a:xfrm>
        </p:spPr>
        <p:txBody>
          <a:bodyPr>
            <a:noAutofit/>
          </a:bodyPr>
          <a:lstStyle/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3000" spc="-150" dirty="0">
                <a:latin typeface="Segoe UI Semibold" panose="020B07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Мобильно-облачная революция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2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Сотовых абонентов более </a:t>
            </a:r>
            <a:r>
              <a:rPr lang="en-US" sz="2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sz="2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2600" b="1" dirty="0" smtClean="0">
                <a:solidFill>
                  <a:schemeClr val="tx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230</a:t>
            </a:r>
            <a:r>
              <a:rPr lang="ru-RU" sz="2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2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млн.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2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Интернетом пользуются более </a:t>
            </a:r>
            <a:r>
              <a:rPr lang="ru-RU" sz="2600" b="1" dirty="0">
                <a:solidFill>
                  <a:schemeClr val="tx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60</a:t>
            </a:r>
            <a:r>
              <a:rPr lang="ru-RU" sz="2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млн</a:t>
            </a:r>
            <a:r>
              <a:rPr lang="ru-RU" sz="2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ru-RU" sz="26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2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Транзакции и услуги </a:t>
            </a:r>
            <a:r>
              <a:rPr lang="en-US" sz="2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–</a:t>
            </a:r>
            <a:r>
              <a:rPr lang="ru-RU" sz="2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2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электронные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050" spc="-150" dirty="0" smtClean="0">
                <a:latin typeface="Segoe UI Semibold" panose="020B0702040204020203" pitchFamily="34" charset="0"/>
              </a:rPr>
              <a:t/>
            </a:r>
            <a:br>
              <a:rPr lang="en-US" sz="1050" spc="-150" dirty="0" smtClean="0">
                <a:latin typeface="Segoe UI Semibold" panose="020B0702040204020203" pitchFamily="34" charset="0"/>
              </a:rPr>
            </a:br>
            <a:r>
              <a:rPr lang="ru-RU" b="1" spc="-150" dirty="0" smtClean="0">
                <a:solidFill>
                  <a:schemeClr val="tx2"/>
                </a:solidFill>
              </a:rPr>
              <a:t>Документы </a:t>
            </a:r>
            <a:r>
              <a:rPr lang="en-US" b="1" spc="-150" dirty="0">
                <a:solidFill>
                  <a:schemeClr val="tx2"/>
                </a:solidFill>
              </a:rPr>
              <a:t>–</a:t>
            </a:r>
            <a:r>
              <a:rPr lang="ru-RU" b="1" spc="-150" dirty="0">
                <a:solidFill>
                  <a:schemeClr val="tx2"/>
                </a:solidFill>
              </a:rPr>
              <a:t> бумажные</a:t>
            </a:r>
          </a:p>
        </p:txBody>
      </p:sp>
    </p:spTree>
    <p:extLst>
      <p:ext uri="{BB962C8B-B14F-4D97-AF65-F5344CB8AC3E}">
        <p14:creationId xmlns:p14="http://schemas.microsoft.com/office/powerpoint/2010/main" val="2397843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>
            <a:noAutofit/>
          </a:bodyPr>
          <a:lstStyle/>
          <a:p>
            <a:r>
              <a:rPr lang="ru-RU" sz="3200" spc="-100" dirty="0"/>
              <a:t>Российский путь к электронныму документообороту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544616"/>
          </a:xfrm>
        </p:spPr>
        <p:txBody>
          <a:bodyPr anchor="ctr">
            <a:normAutofit/>
          </a:bodyPr>
          <a:lstStyle/>
          <a:p>
            <a:pPr>
              <a:lnSpc>
                <a:spcPts val="3200"/>
              </a:lnSpc>
            </a:pPr>
            <a:r>
              <a:rPr lang="ru-RU" sz="3000" dirty="0" smtClean="0"/>
              <a:t>Законодательная революция </a:t>
            </a:r>
            <a:r>
              <a:rPr lang="ru-RU" sz="3000" dirty="0"/>
              <a:t>последних 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ru-RU" sz="3000" dirty="0" smtClean="0"/>
              <a:t>лет </a:t>
            </a:r>
            <a:r>
              <a:rPr lang="ru-RU" sz="3000" dirty="0" smtClean="0"/>
              <a:t>– </a:t>
            </a:r>
            <a:r>
              <a:rPr lang="ru-RU" sz="3000" dirty="0"/>
              <a:t>легитимизация электронных документов </a:t>
            </a:r>
            <a:r>
              <a:rPr lang="ru-RU" sz="3000" dirty="0" smtClean="0"/>
              <a:t>в </a:t>
            </a:r>
            <a:r>
              <a:rPr lang="ru-RU" sz="3000" dirty="0"/>
              <a:t>различных сферах </a:t>
            </a:r>
            <a:r>
              <a:rPr lang="ru-RU" sz="3000" dirty="0" smtClean="0"/>
              <a:t>деятельности</a:t>
            </a:r>
          </a:p>
          <a:p>
            <a:pPr>
              <a:lnSpc>
                <a:spcPts val="3200"/>
              </a:lnSpc>
            </a:pPr>
            <a:r>
              <a:rPr lang="ru-RU" sz="3000" dirty="0" smtClean="0"/>
              <a:t>Новая цель – электронный документооборот 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ru-RU" sz="3000" dirty="0" smtClean="0"/>
              <a:t>к </a:t>
            </a:r>
            <a:r>
              <a:rPr lang="ru-RU" sz="3000" dirty="0" smtClean="0"/>
              <a:t>2017 году</a:t>
            </a:r>
            <a:endParaRPr lang="ru-RU" sz="3000" dirty="0"/>
          </a:p>
          <a:p>
            <a:pPr>
              <a:lnSpc>
                <a:spcPts val="3200"/>
              </a:lnSpc>
            </a:pPr>
            <a:r>
              <a:rPr lang="ru-RU" sz="3000" dirty="0" smtClean="0"/>
              <a:t>На </a:t>
            </a:r>
            <a:r>
              <a:rPr lang="ru-RU" sz="3000" dirty="0"/>
              <a:t>очереди </a:t>
            </a:r>
            <a:r>
              <a:rPr lang="en-US" sz="3000" dirty="0" smtClean="0"/>
              <a:t>–</a:t>
            </a:r>
            <a:r>
              <a:rPr lang="ru-RU" sz="3000" dirty="0" smtClean="0"/>
              <a:t> инфраструктура </a:t>
            </a:r>
            <a:r>
              <a:rPr lang="ru-RU" sz="3000" dirty="0" smtClean="0"/>
              <a:t>взаимодействия </a:t>
            </a:r>
            <a:r>
              <a:rPr lang="ru-RU" sz="3000" dirty="0" smtClean="0"/>
              <a:t>СЭД и хранения электронных документов</a:t>
            </a:r>
          </a:p>
          <a:p>
            <a:pPr>
              <a:lnSpc>
                <a:spcPts val="3200"/>
              </a:lnSpc>
            </a:pPr>
            <a:r>
              <a:rPr lang="ru-RU" sz="3000" dirty="0" smtClean="0"/>
              <a:t>Новейшие </a:t>
            </a:r>
            <a:r>
              <a:rPr lang="ru-RU" sz="3000" dirty="0"/>
              <a:t>технологии </a:t>
            </a:r>
            <a:r>
              <a:rPr lang="ru-RU" sz="3000" dirty="0" smtClean="0"/>
              <a:t>СЭД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405907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3"/>
          <a:stretch/>
        </p:blipFill>
        <p:spPr>
          <a:xfrm>
            <a:off x="5292081" y="1649958"/>
            <a:ext cx="3851918" cy="40112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</p:spPr>
        <p:txBody>
          <a:bodyPr anchor="b">
            <a:noAutofit/>
          </a:bodyPr>
          <a:lstStyle/>
          <a:p>
            <a:r>
              <a:rPr lang="ru-RU" sz="2800" spc="-100" dirty="0" smtClean="0"/>
              <a:t>Инфраструктура будущего электронного документооборота</a:t>
            </a:r>
            <a:endParaRPr lang="ru-RU" sz="2800" spc="-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50118"/>
            <a:ext cx="7344816" cy="4968552"/>
          </a:xfrm>
        </p:spPr>
        <p:txBody>
          <a:bodyPr anchor="t">
            <a:normAutofit/>
          </a:bodyPr>
          <a:lstStyle/>
          <a:p>
            <a:r>
              <a:rPr lang="ru-RU" spc="-100" dirty="0" smtClean="0"/>
              <a:t>Форматы хранения и отображения</a:t>
            </a:r>
          </a:p>
          <a:p>
            <a:r>
              <a:rPr lang="ru-RU" spc="-100" dirty="0" smtClean="0"/>
              <a:t>Инфраструктура доверия</a:t>
            </a:r>
          </a:p>
          <a:p>
            <a:r>
              <a:rPr lang="ru-RU" spc="-100" dirty="0" smtClean="0"/>
              <a:t>Транспортная </a:t>
            </a:r>
            <a:r>
              <a:rPr lang="ru-RU" spc="-100" dirty="0" smtClean="0"/>
              <a:t>инфраструктура</a:t>
            </a:r>
            <a:endParaRPr lang="ru-RU" spc="-100" dirty="0" smtClean="0"/>
          </a:p>
          <a:p>
            <a:r>
              <a:rPr lang="ru-RU" spc="-100" dirty="0" smtClean="0"/>
              <a:t>Гармонизация метаданных</a:t>
            </a:r>
          </a:p>
          <a:p>
            <a:r>
              <a:rPr lang="ru-RU" spc="-100" dirty="0" smtClean="0"/>
              <a:t>Регламенты взаимодействия</a:t>
            </a:r>
          </a:p>
          <a:p>
            <a:r>
              <a:rPr lang="ru-RU" spc="-100" dirty="0" smtClean="0"/>
              <a:t>Инфраструктура </a:t>
            </a:r>
            <a:r>
              <a:rPr lang="ru-RU" spc="-100" dirty="0" smtClean="0"/>
              <a:t>хранения</a:t>
            </a:r>
            <a:endParaRPr lang="ru-RU" spc="-100" dirty="0" smtClean="0"/>
          </a:p>
        </p:txBody>
      </p:sp>
    </p:spTree>
    <p:extLst>
      <p:ext uri="{BB962C8B-B14F-4D97-AF65-F5344CB8AC3E}">
        <p14:creationId xmlns:p14="http://schemas.microsoft.com/office/powerpoint/2010/main" val="254092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">
      <a:dk1>
        <a:sysClr val="windowText" lastClr="000000"/>
      </a:dk1>
      <a:lt1>
        <a:sysClr val="window" lastClr="FFFFFF"/>
      </a:lt1>
      <a:dk2>
        <a:srgbClr val="00ABCD"/>
      </a:dk2>
      <a:lt2>
        <a:srgbClr val="BDCF31"/>
      </a:lt2>
      <a:accent1>
        <a:srgbClr val="003D79"/>
      </a:accent1>
      <a:accent2>
        <a:srgbClr val="BDCF31"/>
      </a:accent2>
      <a:accent3>
        <a:srgbClr val="00ABCD"/>
      </a:accent3>
      <a:accent4>
        <a:srgbClr val="003D79"/>
      </a:accent4>
      <a:accent5>
        <a:srgbClr val="BDCF31"/>
      </a:accent5>
      <a:accent6>
        <a:srgbClr val="00ABCD"/>
      </a:accent6>
      <a:hlink>
        <a:srgbClr val="00ABCD"/>
      </a:hlink>
      <a:folHlink>
        <a:srgbClr val="FFFF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2442</TotalTime>
  <Words>346</Words>
  <Application>Microsoft Office PowerPoint</Application>
  <PresentationFormat>Экран (4:3)</PresentationFormat>
  <Paragraphs>98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Вызов времени: облачно-мобильная революция, электронные транзакции и услуги.  Новое поколение СЭД от ЭОС и «Масштабных решений»  в  Беларуси </vt:lpstr>
      <vt:lpstr>СЭД в России сегодня</vt:lpstr>
      <vt:lpstr>Масштабы использования СЭД в России</vt:lpstr>
      <vt:lpstr>СЭД = ЕСМ в России</vt:lpstr>
      <vt:lpstr>Презентация PowerPoint</vt:lpstr>
      <vt:lpstr>Презентация PowerPoint</vt:lpstr>
      <vt:lpstr>Новые вызовы бумажному документообороту</vt:lpstr>
      <vt:lpstr>Российский путь к электронныму документообороту </vt:lpstr>
      <vt:lpstr>Инфраструктура будущего электронного документооборота</vt:lpstr>
      <vt:lpstr>Изменение метафоры архивного хранения</vt:lpstr>
      <vt:lpstr>Технологические вызовы</vt:lpstr>
      <vt:lpstr>Технологические вызовы</vt:lpstr>
      <vt:lpstr>Технологические вызовы</vt:lpstr>
      <vt:lpstr>Оказание государственных услуг из СЭД</vt:lpstr>
      <vt:lpstr>ЭОС на рынке систем электронного документооборота в России</vt:lpstr>
      <vt:lpstr>Спасибо за внимание! Будем рады видеть Вас на нашем форуме «Осенний документооборот-2013» Москва 17 сентября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Российский путь к управлению электронными документами</dc:title>
  <dc:creator>Баласанян Владимир Эдуардович</dc:creator>
  <cp:lastModifiedBy>Голикова Ольга Станиславовна</cp:lastModifiedBy>
  <cp:revision>235</cp:revision>
  <dcterms:created xsi:type="dcterms:W3CDTF">2013-08-28T07:23:22Z</dcterms:created>
  <dcterms:modified xsi:type="dcterms:W3CDTF">2013-09-25T09:27:07Z</dcterms:modified>
</cp:coreProperties>
</file>