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9" r:id="rId3"/>
    <p:sldId id="258" r:id="rId4"/>
    <p:sldId id="257" r:id="rId5"/>
    <p:sldId id="260" r:id="rId6"/>
    <p:sldId id="262" r:id="rId7"/>
    <p:sldId id="261" r:id="rId8"/>
    <p:sldId id="263" r:id="rId9"/>
    <p:sldId id="269" r:id="rId10"/>
    <p:sldId id="264" r:id="rId11"/>
    <p:sldId id="265" r:id="rId12"/>
    <p:sldId id="267" r:id="rId13"/>
    <p:sldId id="268" r:id="rId14"/>
    <p:sldId id="270" r:id="rId15"/>
    <p:sldId id="275" r:id="rId16"/>
    <p:sldId id="271" r:id="rId17"/>
    <p:sldId id="272" r:id="rId18"/>
    <p:sldId id="273" r:id="rId19"/>
    <p:sldId id="274" r:id="rId20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D79"/>
    <a:srgbClr val="BDCF31"/>
    <a:srgbClr val="00A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96" y="-7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9B160D-0017-454D-B9FB-E309D7AF7A92}" type="datetimeFigureOut">
              <a:rPr lang="ru-RU" smtClean="0"/>
              <a:t>31.07.2013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83863-389A-4C8E-9698-74580B92C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648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89CF2-2410-4EEE-905A-564CD3493CD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669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89CF2-2410-4EEE-905A-564CD3493CD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655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89CF2-2410-4EEE-905A-564CD3493CD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804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89CF2-2410-4EEE-905A-564CD3493CD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686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62D22-6C42-4445-9EBB-28A6A77EBC4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1033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62D22-6C42-4445-9EBB-28A6A77EBC4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1033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62D22-6C42-4445-9EBB-28A6A77EBC4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8536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89CF2-2410-4EEE-905A-564CD3493CD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786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89CF2-2410-4EEE-905A-564CD3493CD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816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2018249"/>
          </a:xfrm>
        </p:spPr>
        <p:txBody>
          <a:bodyPr/>
          <a:lstStyle>
            <a:lvl1pPr>
              <a:defRPr>
                <a:solidFill>
                  <a:srgbClr val="003D79"/>
                </a:solidFill>
                <a:latin typeface="Segoe UI Light" panose="020B0502040204020203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937620"/>
            <a:ext cx="6400800" cy="54535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982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9188"/>
            <a:ext cx="8229600" cy="432048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  <a:latin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1276"/>
            <a:ext cx="8229600" cy="4263861"/>
          </a:xfrm>
        </p:spPr>
        <p:txBody>
          <a:bodyPr/>
          <a:lstStyle>
            <a:lvl1pPr marL="0" indent="0">
              <a:buClr>
                <a:srgbClr val="00ABCD"/>
              </a:buClr>
              <a:buNone/>
              <a:defRPr sz="2800">
                <a:solidFill>
                  <a:srgbClr val="003D7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>
              <a:buClr>
                <a:srgbClr val="00ABCD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buClr>
                <a:srgbClr val="BDCF31"/>
              </a:buClr>
              <a:defRPr sz="20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35496" y="5356868"/>
            <a:ext cx="18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WWW.EOS.RU</a:t>
            </a:r>
            <a:endParaRPr lang="ru-RU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322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7D1E2-2E40-4F6F-9F47-561A08D161C5}" type="datetimeFigureOut">
              <a:rPr lang="ru-RU" smtClean="0"/>
              <a:t>31.07.2013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78EEC-1EFC-45A5-AC47-6B16F9B390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385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Мобильные решения – уже действительность. Вопросы защищенности и электронной подписи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225652"/>
            <a:ext cx="6400800" cy="545356"/>
          </a:xfrm>
        </p:spPr>
        <p:txBody>
          <a:bodyPr/>
          <a:lstStyle/>
          <a:p>
            <a:r>
              <a:rPr lang="ru-RU" dirty="0" smtClean="0"/>
              <a:t>Сергей Полтев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419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andreev\Desktop\Марктениг\6 Продукты\Мобильные решения\6 Листовки\Screenshots\Снимок экрана (42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1177313"/>
            <a:ext cx="6264696" cy="304796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Прямая со стрелкой 29"/>
          <p:cNvCxnSpPr/>
          <p:nvPr/>
        </p:nvCxnSpPr>
        <p:spPr>
          <a:xfrm flipV="1">
            <a:off x="8297656" y="4153645"/>
            <a:ext cx="1" cy="720864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3329104" y="4225652"/>
            <a:ext cx="1" cy="720864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АРМ Руководителя </a:t>
            </a:r>
            <a:r>
              <a:rPr lang="en-US" dirty="0" smtClean="0"/>
              <a:t>(Win 8)</a:t>
            </a:r>
            <a:endParaRPr lang="ru-RU" dirty="0"/>
          </a:p>
        </p:txBody>
      </p:sp>
      <p:cxnSp>
        <p:nvCxnSpPr>
          <p:cNvPr id="34" name="Прямая со стрелкой 33"/>
          <p:cNvCxnSpPr/>
          <p:nvPr/>
        </p:nvCxnSpPr>
        <p:spPr>
          <a:xfrm flipH="1" flipV="1">
            <a:off x="4907098" y="2236530"/>
            <a:ext cx="1393095" cy="1326240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Group 15"/>
          <p:cNvGrpSpPr>
            <a:grpSpLocks/>
          </p:cNvGrpSpPr>
          <p:nvPr/>
        </p:nvGrpSpPr>
        <p:grpSpPr bwMode="auto">
          <a:xfrm>
            <a:off x="6621874" y="4477680"/>
            <a:ext cx="2052000" cy="681971"/>
            <a:chOff x="0" y="0"/>
            <a:chExt cx="688" cy="624"/>
          </a:xfrm>
          <a:solidFill>
            <a:schemeClr val="bg1"/>
          </a:solidFill>
        </p:grpSpPr>
        <p:sp>
          <p:nvSpPr>
            <p:cNvPr id="82" name="AutoShape 5"/>
            <p:cNvSpPr>
              <a:spLocks/>
            </p:cNvSpPr>
            <p:nvPr/>
          </p:nvSpPr>
          <p:spPr bwMode="auto">
            <a:xfrm>
              <a:off x="0" y="0"/>
              <a:ext cx="688" cy="624"/>
            </a:xfrm>
            <a:prstGeom prst="roundRect">
              <a:avLst>
                <a:gd name="adj" fmla="val 12005"/>
              </a:avLst>
            </a:prstGeom>
            <a:grpFill/>
            <a:ln w="19050" cap="flat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>
                <a:defRPr/>
              </a:pPr>
              <a:endParaRPr lang="en-US" sz="12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3" name="Rectangle 17">
              <a:hlinkClick r:id="rId3" action="ppaction://hlinksldjump"/>
            </p:cNvPr>
            <p:cNvSpPr>
              <a:spLocks/>
            </p:cNvSpPr>
            <p:nvPr/>
          </p:nvSpPr>
          <p:spPr bwMode="auto">
            <a:xfrm>
              <a:off x="27" y="58"/>
              <a:ext cx="639" cy="48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xtLst/>
          </p:spPr>
          <p:txBody>
            <a:bodyPr lIns="0" tIns="0" rIns="0" bIns="0" anchor="ctr"/>
            <a:lstStyle/>
            <a:p>
              <a:pPr algn="ctr"/>
              <a:r>
                <a:rPr lang="ru-RU" sz="1200" dirty="0"/>
                <a:t>Создавайте инициативные поручения</a:t>
              </a:r>
              <a:endParaRPr lang="ru-RU" sz="1200" i="1" dirty="0"/>
            </a:p>
          </p:txBody>
        </p:sp>
      </p:grpSp>
      <p:grpSp>
        <p:nvGrpSpPr>
          <p:cNvPr id="84" name="Group 15"/>
          <p:cNvGrpSpPr>
            <a:grpSpLocks/>
          </p:cNvGrpSpPr>
          <p:nvPr/>
        </p:nvGrpSpPr>
        <p:grpSpPr bwMode="auto">
          <a:xfrm>
            <a:off x="2696176" y="4540587"/>
            <a:ext cx="2523896" cy="681971"/>
            <a:chOff x="0" y="0"/>
            <a:chExt cx="688" cy="624"/>
          </a:xfrm>
          <a:solidFill>
            <a:schemeClr val="bg1"/>
          </a:solidFill>
        </p:grpSpPr>
        <p:sp>
          <p:nvSpPr>
            <p:cNvPr id="85" name="AutoShape 5"/>
            <p:cNvSpPr>
              <a:spLocks/>
            </p:cNvSpPr>
            <p:nvPr/>
          </p:nvSpPr>
          <p:spPr bwMode="auto">
            <a:xfrm>
              <a:off x="0" y="0"/>
              <a:ext cx="688" cy="624"/>
            </a:xfrm>
            <a:prstGeom prst="roundRect">
              <a:avLst>
                <a:gd name="adj" fmla="val 12005"/>
              </a:avLst>
            </a:prstGeom>
            <a:grpFill/>
            <a:ln w="19050" cap="flat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>
                <a:defRPr/>
              </a:pPr>
              <a:endParaRPr lang="en-US" sz="12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6" name="Rectangle 17">
              <a:hlinkClick r:id="rId3" action="ppaction://hlinksldjump"/>
            </p:cNvPr>
            <p:cNvSpPr>
              <a:spLocks/>
            </p:cNvSpPr>
            <p:nvPr/>
          </p:nvSpPr>
          <p:spPr bwMode="auto">
            <a:xfrm>
              <a:off x="27" y="58"/>
              <a:ext cx="639" cy="48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xtLst/>
          </p:spPr>
          <p:txBody>
            <a:bodyPr lIns="0" tIns="0" rIns="0" bIns="0" anchor="ctr"/>
            <a:lstStyle/>
            <a:p>
              <a:pPr algn="ctr"/>
              <a:r>
                <a:rPr lang="ru-RU" sz="1200" dirty="0"/>
                <a:t>Группируйте все входящие документы, например, по папкам, авторам и т</a:t>
              </a:r>
              <a:r>
                <a:rPr lang="ru-RU" sz="1200" dirty="0" smtClean="0"/>
                <a:t>. д</a:t>
              </a:r>
              <a:endParaRPr lang="ru-RU" sz="1200" i="1" dirty="0"/>
            </a:p>
          </p:txBody>
        </p:sp>
      </p:grpSp>
      <p:grpSp>
        <p:nvGrpSpPr>
          <p:cNvPr id="87" name="Group 15"/>
          <p:cNvGrpSpPr>
            <a:grpSpLocks/>
          </p:cNvGrpSpPr>
          <p:nvPr/>
        </p:nvGrpSpPr>
        <p:grpSpPr bwMode="auto">
          <a:xfrm>
            <a:off x="6152560" y="3210035"/>
            <a:ext cx="2523896" cy="550666"/>
            <a:chOff x="0" y="0"/>
            <a:chExt cx="688" cy="624"/>
          </a:xfrm>
          <a:solidFill>
            <a:schemeClr val="bg1"/>
          </a:solidFill>
        </p:grpSpPr>
        <p:sp>
          <p:nvSpPr>
            <p:cNvPr id="88" name="AutoShape 5"/>
            <p:cNvSpPr>
              <a:spLocks/>
            </p:cNvSpPr>
            <p:nvPr/>
          </p:nvSpPr>
          <p:spPr bwMode="auto">
            <a:xfrm>
              <a:off x="0" y="0"/>
              <a:ext cx="688" cy="624"/>
            </a:xfrm>
            <a:prstGeom prst="roundRect">
              <a:avLst>
                <a:gd name="adj" fmla="val 12005"/>
              </a:avLst>
            </a:prstGeom>
            <a:grpFill/>
            <a:ln w="19050" cap="flat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>
              <a:outerShdw blurRad="63500" dist="76199" dir="2319567" algn="ctr" rotWithShape="0">
                <a:srgbClr val="80808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pPr>
                <a:defRPr/>
              </a:pPr>
              <a:endParaRPr lang="en-US" sz="12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9" name="Rectangle 17">
              <a:hlinkClick r:id="rId3" action="ppaction://hlinksldjump"/>
            </p:cNvPr>
            <p:cNvSpPr>
              <a:spLocks/>
            </p:cNvSpPr>
            <p:nvPr/>
          </p:nvSpPr>
          <p:spPr bwMode="auto">
            <a:xfrm>
              <a:off x="27" y="58"/>
              <a:ext cx="639" cy="48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xtLst/>
          </p:spPr>
          <p:txBody>
            <a:bodyPr lIns="0" tIns="0" rIns="0" bIns="0" anchor="ctr"/>
            <a:lstStyle/>
            <a:p>
              <a:pPr algn="ctr"/>
              <a:r>
                <a:rPr lang="ru-RU" sz="1200" dirty="0"/>
                <a:t>Ознакомление с аннотацией по документу</a:t>
              </a:r>
              <a:endParaRPr lang="ru-RU" sz="1200" i="1" dirty="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51520" y="2085442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3D79"/>
                </a:solidFill>
              </a:rPr>
              <a:t>Основные элементы управления АРМ Руководителя для </a:t>
            </a:r>
            <a:r>
              <a:rPr lang="en-US" dirty="0" smtClean="0">
                <a:solidFill>
                  <a:srgbClr val="003D79"/>
                </a:solidFill>
              </a:rPr>
              <a:t>Windows 8</a:t>
            </a:r>
            <a:endParaRPr lang="ru-RU" dirty="0">
              <a:solidFill>
                <a:srgbClr val="003D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78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ndreev\Desktop\Марктениг\6 Продукты\Мобильные решения\6 Листовки\Screenshots\Снимок экрана (38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1084403"/>
            <a:ext cx="6264695" cy="314087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Прямая со стрелкой 19"/>
          <p:cNvCxnSpPr/>
          <p:nvPr/>
        </p:nvCxnSpPr>
        <p:spPr>
          <a:xfrm flipV="1">
            <a:off x="3178952" y="4153645"/>
            <a:ext cx="1" cy="720864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8346149" y="4172176"/>
            <a:ext cx="1" cy="720864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15"/>
          <p:cNvGrpSpPr>
            <a:grpSpLocks/>
          </p:cNvGrpSpPr>
          <p:nvPr/>
        </p:nvGrpSpPr>
        <p:grpSpPr bwMode="auto">
          <a:xfrm>
            <a:off x="6152560" y="4357667"/>
            <a:ext cx="2523896" cy="816872"/>
            <a:chOff x="0" y="0"/>
            <a:chExt cx="688" cy="624"/>
          </a:xfrm>
          <a:solidFill>
            <a:schemeClr val="bg1"/>
          </a:solidFill>
        </p:grpSpPr>
        <p:sp>
          <p:nvSpPr>
            <p:cNvPr id="71" name="AutoShape 5"/>
            <p:cNvSpPr>
              <a:spLocks/>
            </p:cNvSpPr>
            <p:nvPr/>
          </p:nvSpPr>
          <p:spPr bwMode="auto">
            <a:xfrm>
              <a:off x="0" y="0"/>
              <a:ext cx="688" cy="624"/>
            </a:xfrm>
            <a:prstGeom prst="roundRect">
              <a:avLst>
                <a:gd name="adj" fmla="val 12005"/>
              </a:avLst>
            </a:prstGeom>
            <a:grpFill/>
            <a:ln w="19050" cap="flat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>
                <a:defRPr/>
              </a:pPr>
              <a:endParaRPr lang="en-US" sz="12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2" name="Rectangle 17">
              <a:hlinkClick r:id="rId4" action="ppaction://hlinksldjump"/>
            </p:cNvPr>
            <p:cNvSpPr>
              <a:spLocks/>
            </p:cNvSpPr>
            <p:nvPr/>
          </p:nvSpPr>
          <p:spPr bwMode="auto">
            <a:xfrm>
              <a:off x="27" y="58"/>
              <a:ext cx="639" cy="48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xtLst/>
          </p:spPr>
          <p:txBody>
            <a:bodyPr lIns="0" tIns="0" rIns="0" bIns="0" anchor="ctr"/>
            <a:lstStyle/>
            <a:p>
              <a:pPr algn="ctr"/>
              <a:r>
                <a:rPr lang="ru-RU" sz="1200" dirty="0"/>
                <a:t>Создавайте резолюции или воспользуйтесь проектом резолюции, подготовленным для вас вашим помощником</a:t>
              </a:r>
              <a:endParaRPr lang="ru-RU" sz="1200" i="1" dirty="0"/>
            </a:p>
          </p:txBody>
        </p:sp>
      </p:grpSp>
      <p:grpSp>
        <p:nvGrpSpPr>
          <p:cNvPr id="73" name="Group 15"/>
          <p:cNvGrpSpPr>
            <a:grpSpLocks/>
          </p:cNvGrpSpPr>
          <p:nvPr/>
        </p:nvGrpSpPr>
        <p:grpSpPr bwMode="auto">
          <a:xfrm>
            <a:off x="2809919" y="4480373"/>
            <a:ext cx="2523896" cy="816872"/>
            <a:chOff x="0" y="0"/>
            <a:chExt cx="688" cy="624"/>
          </a:xfrm>
          <a:solidFill>
            <a:schemeClr val="bg1"/>
          </a:solidFill>
        </p:grpSpPr>
        <p:sp>
          <p:nvSpPr>
            <p:cNvPr id="74" name="AutoShape 5"/>
            <p:cNvSpPr>
              <a:spLocks/>
            </p:cNvSpPr>
            <p:nvPr/>
          </p:nvSpPr>
          <p:spPr bwMode="auto">
            <a:xfrm>
              <a:off x="0" y="0"/>
              <a:ext cx="688" cy="624"/>
            </a:xfrm>
            <a:prstGeom prst="roundRect">
              <a:avLst>
                <a:gd name="adj" fmla="val 12005"/>
              </a:avLst>
            </a:prstGeom>
            <a:grpFill/>
            <a:ln w="19050" cap="flat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>
                <a:defRPr/>
              </a:pPr>
              <a:endParaRPr lang="en-US" sz="12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5" name="Rectangle 17">
              <a:hlinkClick r:id="rId4" action="ppaction://hlinksldjump"/>
            </p:cNvPr>
            <p:cNvSpPr>
              <a:spLocks/>
            </p:cNvSpPr>
            <p:nvPr/>
          </p:nvSpPr>
          <p:spPr bwMode="auto">
            <a:xfrm>
              <a:off x="27" y="58"/>
              <a:ext cx="639" cy="48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xtLst/>
          </p:spPr>
          <p:txBody>
            <a:bodyPr lIns="0" tIns="0" rIns="0" bIns="0" anchor="ctr"/>
            <a:lstStyle/>
            <a:p>
              <a:pPr algn="ctr"/>
              <a:r>
                <a:rPr lang="ru-RU" sz="1200" dirty="0"/>
                <a:t>Внесение всех необходимых комментариев к документу</a:t>
              </a:r>
              <a:r>
                <a:rPr lang="en-US" sz="1200" dirty="0"/>
                <a:t>: </a:t>
              </a:r>
              <a:r>
                <a:rPr lang="ru-RU" sz="1200" dirty="0"/>
                <a:t>текстовых, графических и звуковых </a:t>
              </a:r>
              <a:endParaRPr lang="ru-RU" sz="1200" i="1" dirty="0"/>
            </a:p>
          </p:txBody>
        </p:sp>
      </p:grpSp>
      <p:sp>
        <p:nvSpPr>
          <p:cNvPr id="49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АРМ Руководителя </a:t>
            </a:r>
            <a:r>
              <a:rPr lang="en-US" dirty="0" smtClean="0"/>
              <a:t>(Win 8)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251520" y="2085442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3D79"/>
                </a:solidFill>
              </a:rPr>
              <a:t>Возможные </a:t>
            </a:r>
            <a:r>
              <a:rPr lang="ru-RU" dirty="0" smtClean="0">
                <a:solidFill>
                  <a:srgbClr val="003D79"/>
                </a:solidFill>
              </a:rPr>
              <a:t> действия </a:t>
            </a:r>
            <a:r>
              <a:rPr lang="ru-RU" dirty="0" smtClean="0">
                <a:solidFill>
                  <a:srgbClr val="003D79"/>
                </a:solidFill>
              </a:rPr>
              <a:t>над документом</a:t>
            </a:r>
            <a:endParaRPr lang="ru-RU" dirty="0">
              <a:solidFill>
                <a:srgbClr val="003D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64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ndreev\Desktop\Марктениг\6 Продукты\Мобильные решения\6 Листовки\Screenshots\Снимок экрана (35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084403"/>
            <a:ext cx="6264696" cy="294296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Прямая со стрелкой 19"/>
          <p:cNvCxnSpPr/>
          <p:nvPr/>
        </p:nvCxnSpPr>
        <p:spPr>
          <a:xfrm flipV="1">
            <a:off x="2873546" y="3710762"/>
            <a:ext cx="1" cy="720864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5465832" y="3840478"/>
            <a:ext cx="0" cy="1133578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6617960" y="2137420"/>
            <a:ext cx="1" cy="2478353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V="1">
            <a:off x="8130129" y="2412642"/>
            <a:ext cx="0" cy="1423567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15"/>
          <p:cNvGrpSpPr>
            <a:grpSpLocks/>
          </p:cNvGrpSpPr>
          <p:nvPr/>
        </p:nvGrpSpPr>
        <p:grpSpPr bwMode="auto">
          <a:xfrm>
            <a:off x="2657521" y="4383086"/>
            <a:ext cx="2319377" cy="430909"/>
            <a:chOff x="0" y="0"/>
            <a:chExt cx="688" cy="624"/>
          </a:xfrm>
          <a:solidFill>
            <a:schemeClr val="bg1"/>
          </a:solidFill>
          <a:effectLst/>
        </p:grpSpPr>
        <p:sp>
          <p:nvSpPr>
            <p:cNvPr id="84" name="AutoShape 5"/>
            <p:cNvSpPr>
              <a:spLocks/>
            </p:cNvSpPr>
            <p:nvPr/>
          </p:nvSpPr>
          <p:spPr bwMode="auto">
            <a:xfrm>
              <a:off x="0" y="0"/>
              <a:ext cx="688" cy="624"/>
            </a:xfrm>
            <a:prstGeom prst="roundRect">
              <a:avLst>
                <a:gd name="adj" fmla="val 12005"/>
              </a:avLst>
            </a:prstGeom>
            <a:grpFill/>
            <a:ln w="19050" cap="flat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>
                <a:defRPr/>
              </a:pPr>
              <a:endParaRPr lang="en-US" sz="12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5" name="Rectangle 17">
              <a:hlinkClick r:id="rId4" action="ppaction://hlinksldjump"/>
            </p:cNvPr>
            <p:cNvSpPr>
              <a:spLocks/>
            </p:cNvSpPr>
            <p:nvPr/>
          </p:nvSpPr>
          <p:spPr bwMode="auto">
            <a:xfrm>
              <a:off x="27" y="58"/>
              <a:ext cx="639" cy="48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xtLst/>
          </p:spPr>
          <p:txBody>
            <a:bodyPr lIns="0" tIns="0" rIns="0" bIns="0" anchor="ctr"/>
            <a:lstStyle/>
            <a:p>
              <a:pPr algn="ctr"/>
              <a:r>
                <a:rPr lang="ru-RU" sz="1200" dirty="0"/>
                <a:t>Поле для текста резолюции</a:t>
              </a:r>
              <a:endParaRPr lang="ru-RU" sz="1200" i="1" dirty="0"/>
            </a:p>
          </p:txBody>
        </p:sp>
      </p:grpSp>
      <p:grpSp>
        <p:nvGrpSpPr>
          <p:cNvPr id="86" name="Group 15"/>
          <p:cNvGrpSpPr>
            <a:grpSpLocks/>
          </p:cNvGrpSpPr>
          <p:nvPr/>
        </p:nvGrpSpPr>
        <p:grpSpPr bwMode="auto">
          <a:xfrm>
            <a:off x="3332744" y="4921652"/>
            <a:ext cx="2319377" cy="430909"/>
            <a:chOff x="0" y="0"/>
            <a:chExt cx="688" cy="624"/>
          </a:xfrm>
          <a:solidFill>
            <a:schemeClr val="bg1"/>
          </a:solidFill>
        </p:grpSpPr>
        <p:sp>
          <p:nvSpPr>
            <p:cNvPr id="87" name="AutoShape 5"/>
            <p:cNvSpPr>
              <a:spLocks/>
            </p:cNvSpPr>
            <p:nvPr/>
          </p:nvSpPr>
          <p:spPr bwMode="auto">
            <a:xfrm>
              <a:off x="0" y="0"/>
              <a:ext cx="688" cy="624"/>
            </a:xfrm>
            <a:prstGeom prst="roundRect">
              <a:avLst>
                <a:gd name="adj" fmla="val 12005"/>
              </a:avLst>
            </a:prstGeom>
            <a:grpFill/>
            <a:ln w="19050" cap="flat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>
                <a:defRPr/>
              </a:pPr>
              <a:endParaRPr lang="en-US" sz="12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8" name="Rectangle 17">
              <a:hlinkClick r:id="rId4" action="ppaction://hlinksldjump"/>
            </p:cNvPr>
            <p:cNvSpPr>
              <a:spLocks/>
            </p:cNvSpPr>
            <p:nvPr/>
          </p:nvSpPr>
          <p:spPr bwMode="auto">
            <a:xfrm>
              <a:off x="27" y="58"/>
              <a:ext cx="639" cy="48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xtLst/>
          </p:spPr>
          <p:txBody>
            <a:bodyPr lIns="0" tIns="0" rIns="0" bIns="0" anchor="ctr"/>
            <a:lstStyle/>
            <a:p>
              <a:pPr algn="ctr"/>
              <a:r>
                <a:rPr lang="ru-RU" sz="1200" dirty="0"/>
                <a:t>Прикрепляйте документы</a:t>
              </a:r>
              <a:endParaRPr lang="ru-RU" sz="1200" i="1" dirty="0"/>
            </a:p>
          </p:txBody>
        </p:sp>
      </p:grpSp>
      <p:grpSp>
        <p:nvGrpSpPr>
          <p:cNvPr id="90" name="Group 15"/>
          <p:cNvGrpSpPr>
            <a:grpSpLocks/>
          </p:cNvGrpSpPr>
          <p:nvPr/>
        </p:nvGrpSpPr>
        <p:grpSpPr bwMode="auto">
          <a:xfrm>
            <a:off x="5796136" y="4477681"/>
            <a:ext cx="2880320" cy="763689"/>
            <a:chOff x="0" y="0"/>
            <a:chExt cx="688" cy="624"/>
          </a:xfrm>
          <a:solidFill>
            <a:schemeClr val="bg1"/>
          </a:solidFill>
        </p:grpSpPr>
        <p:sp>
          <p:nvSpPr>
            <p:cNvPr id="91" name="AutoShape 5"/>
            <p:cNvSpPr>
              <a:spLocks/>
            </p:cNvSpPr>
            <p:nvPr/>
          </p:nvSpPr>
          <p:spPr bwMode="auto">
            <a:xfrm>
              <a:off x="0" y="0"/>
              <a:ext cx="688" cy="624"/>
            </a:xfrm>
            <a:prstGeom prst="roundRect">
              <a:avLst>
                <a:gd name="adj" fmla="val 12005"/>
              </a:avLst>
            </a:prstGeom>
            <a:grpFill/>
            <a:ln w="19050" cap="flat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>
                <a:defRPr/>
              </a:pPr>
              <a:endParaRPr lang="en-US" sz="12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2" name="Rectangle 17">
              <a:hlinkClick r:id="rId4" action="ppaction://hlinksldjump"/>
            </p:cNvPr>
            <p:cNvSpPr>
              <a:spLocks/>
            </p:cNvSpPr>
            <p:nvPr/>
          </p:nvSpPr>
          <p:spPr bwMode="auto">
            <a:xfrm>
              <a:off x="27" y="58"/>
              <a:ext cx="639" cy="48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xtLst/>
          </p:spPr>
          <p:txBody>
            <a:bodyPr lIns="0" tIns="0" rIns="0" bIns="0" anchor="ctr"/>
            <a:lstStyle/>
            <a:p>
              <a:pPr algn="ctr"/>
              <a:r>
                <a:rPr lang="ru-RU" sz="1200" dirty="0"/>
                <a:t>Назначайте исполнителей и контролеров, а также указывайте срок исполнения поручения и его важность</a:t>
              </a:r>
              <a:endParaRPr lang="ru-RU" sz="1200" i="1" dirty="0"/>
            </a:p>
          </p:txBody>
        </p:sp>
      </p:grpSp>
      <p:grpSp>
        <p:nvGrpSpPr>
          <p:cNvPr id="93" name="Group 15"/>
          <p:cNvGrpSpPr>
            <a:grpSpLocks/>
          </p:cNvGrpSpPr>
          <p:nvPr/>
        </p:nvGrpSpPr>
        <p:grpSpPr bwMode="auto">
          <a:xfrm>
            <a:off x="6804248" y="3727805"/>
            <a:ext cx="1872208" cy="655280"/>
            <a:chOff x="0" y="0"/>
            <a:chExt cx="688" cy="624"/>
          </a:xfrm>
          <a:solidFill>
            <a:schemeClr val="bg1"/>
          </a:solidFill>
        </p:grpSpPr>
        <p:sp>
          <p:nvSpPr>
            <p:cNvPr id="94" name="AutoShape 5"/>
            <p:cNvSpPr>
              <a:spLocks/>
            </p:cNvSpPr>
            <p:nvPr/>
          </p:nvSpPr>
          <p:spPr bwMode="auto">
            <a:xfrm>
              <a:off x="0" y="0"/>
              <a:ext cx="688" cy="624"/>
            </a:xfrm>
            <a:prstGeom prst="roundRect">
              <a:avLst>
                <a:gd name="adj" fmla="val 12005"/>
              </a:avLst>
            </a:prstGeom>
            <a:grpFill/>
            <a:ln w="19050" cap="flat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>
              <a:outerShdw blurRad="63500" dist="76199" dir="2319567" algn="ctr" rotWithShape="0">
                <a:srgbClr val="80808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pPr>
                <a:defRPr/>
              </a:pPr>
              <a:endParaRPr lang="en-US" sz="12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5" name="Rectangle 17">
              <a:hlinkClick r:id="rId4" action="ppaction://hlinksldjump"/>
            </p:cNvPr>
            <p:cNvSpPr>
              <a:spLocks/>
            </p:cNvSpPr>
            <p:nvPr/>
          </p:nvSpPr>
          <p:spPr bwMode="auto">
            <a:xfrm>
              <a:off x="27" y="58"/>
              <a:ext cx="639" cy="48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xtLst/>
          </p:spPr>
          <p:txBody>
            <a:bodyPr lIns="0" tIns="0" rIns="0" bIns="0" anchor="ctr"/>
            <a:lstStyle/>
            <a:p>
              <a:pPr algn="ctr"/>
              <a:r>
                <a:rPr lang="ru-RU" sz="1200" dirty="0"/>
                <a:t>Получайте отчеты об исполнении поручения</a:t>
              </a:r>
              <a:endParaRPr lang="ru-RU" sz="1200" i="1" dirty="0"/>
            </a:p>
          </p:txBody>
        </p:sp>
      </p:grpSp>
      <p:sp>
        <p:nvSpPr>
          <p:cNvPr id="59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АРМ Руководителя </a:t>
            </a:r>
            <a:r>
              <a:rPr lang="en-US" dirty="0" smtClean="0"/>
              <a:t>(Win 8)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251520" y="2085442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3D79"/>
                </a:solidFill>
              </a:rPr>
              <a:t>Функциональные возможности при выдаче резолюции по документу </a:t>
            </a:r>
            <a:endParaRPr lang="ru-RU" dirty="0">
              <a:solidFill>
                <a:srgbClr val="003D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91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dreev\Desktop\Марктениг\6 Продукты\Мобильные решения\6 Листовки\Screenshots\Снимок экрана (40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971267"/>
            <a:ext cx="6336703" cy="283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uzmanabi.com/data/files/mansetresim/new-office-2013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876" b="25941"/>
          <a:stretch/>
        </p:blipFill>
        <p:spPr bwMode="auto">
          <a:xfrm>
            <a:off x="6394594" y="4617117"/>
            <a:ext cx="2209855" cy="64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Group 15"/>
          <p:cNvGrpSpPr>
            <a:grpSpLocks/>
          </p:cNvGrpSpPr>
          <p:nvPr/>
        </p:nvGrpSpPr>
        <p:grpSpPr bwMode="auto">
          <a:xfrm>
            <a:off x="2770510" y="2917507"/>
            <a:ext cx="5833938" cy="1500167"/>
            <a:chOff x="0" y="0"/>
            <a:chExt cx="688" cy="624"/>
          </a:xfrm>
          <a:solidFill>
            <a:schemeClr val="bg1"/>
          </a:solidFill>
        </p:grpSpPr>
        <p:sp>
          <p:nvSpPr>
            <p:cNvPr id="30" name="AutoShape 5"/>
            <p:cNvSpPr>
              <a:spLocks/>
            </p:cNvSpPr>
            <p:nvPr/>
          </p:nvSpPr>
          <p:spPr bwMode="auto">
            <a:xfrm>
              <a:off x="0" y="0"/>
              <a:ext cx="688" cy="624"/>
            </a:xfrm>
            <a:prstGeom prst="roundRect">
              <a:avLst>
                <a:gd name="adj" fmla="val 12005"/>
              </a:avLst>
            </a:prstGeom>
            <a:grpFill/>
            <a:ln w="19050" cap="flat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>
              <a:outerShdw blurRad="63500" dist="76199" dir="2319567" algn="ctr" rotWithShape="0">
                <a:srgbClr val="80808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pPr>
                <a:defRPr/>
              </a:pPr>
              <a:endParaRPr lang="en-US" sz="12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1" name="Rectangle 17">
              <a:hlinkClick r:id="rId6" action="ppaction://hlinksldjump"/>
            </p:cNvPr>
            <p:cNvSpPr>
              <a:spLocks/>
            </p:cNvSpPr>
            <p:nvPr/>
          </p:nvSpPr>
          <p:spPr bwMode="auto">
            <a:xfrm>
              <a:off x="27" y="58"/>
              <a:ext cx="639" cy="48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xtLst/>
          </p:spPr>
          <p:txBody>
            <a:bodyPr lIns="0" tIns="0" rIns="0" bIns="0" anchor="ctr"/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200" dirty="0"/>
                <a:t>Создание инициативных поручений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200" dirty="0"/>
                <a:t>Удобный переход между документами, комментариями и своими решениями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200" dirty="0"/>
                <a:t>Режим работы «без помощника» (автоматическое создание поручений в процессе пересылки документа)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200" dirty="0"/>
                <a:t>Управление сроками хранения отработанных документов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ru-RU" sz="1200" dirty="0"/>
                <a:t>Поиск и группировка документов по различным </a:t>
              </a:r>
              <a:r>
                <a:rPr lang="ru-RU" sz="1200" dirty="0" smtClean="0"/>
                <a:t>атрибутам</a:t>
              </a:r>
              <a:endParaRPr lang="ru-RU" sz="1200" dirty="0"/>
            </a:p>
          </p:txBody>
        </p:sp>
      </p:grpSp>
      <p:grpSp>
        <p:nvGrpSpPr>
          <p:cNvPr id="32" name="Group 15"/>
          <p:cNvGrpSpPr>
            <a:grpSpLocks/>
          </p:cNvGrpSpPr>
          <p:nvPr/>
        </p:nvGrpSpPr>
        <p:grpSpPr bwMode="auto">
          <a:xfrm>
            <a:off x="2770510" y="4554106"/>
            <a:ext cx="3385667" cy="751656"/>
            <a:chOff x="0" y="-86"/>
            <a:chExt cx="688" cy="624"/>
          </a:xfrm>
          <a:solidFill>
            <a:schemeClr val="bg1"/>
          </a:solidFill>
        </p:grpSpPr>
        <p:sp>
          <p:nvSpPr>
            <p:cNvPr id="33" name="AutoShape 5"/>
            <p:cNvSpPr>
              <a:spLocks/>
            </p:cNvSpPr>
            <p:nvPr/>
          </p:nvSpPr>
          <p:spPr bwMode="auto">
            <a:xfrm>
              <a:off x="0" y="-86"/>
              <a:ext cx="688" cy="624"/>
            </a:xfrm>
            <a:prstGeom prst="roundRect">
              <a:avLst>
                <a:gd name="adj" fmla="val 12005"/>
              </a:avLst>
            </a:prstGeom>
            <a:grpFill/>
            <a:ln w="19050" cap="flat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>
                <a:defRPr/>
              </a:pPr>
              <a:endParaRPr lang="en-US" sz="12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4" name="Rectangle 17">
              <a:hlinkClick r:id="rId6" action="ppaction://hlinksldjump"/>
            </p:cNvPr>
            <p:cNvSpPr>
              <a:spLocks/>
            </p:cNvSpPr>
            <p:nvPr/>
          </p:nvSpPr>
          <p:spPr bwMode="auto">
            <a:xfrm>
              <a:off x="27" y="58"/>
              <a:ext cx="639" cy="48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xtLst/>
          </p:spPr>
          <p:txBody>
            <a:bodyPr lIns="0" tIns="0" rIns="0" bIns="0" anchor="ctr"/>
            <a:lstStyle/>
            <a:p>
              <a:r>
                <a:rPr lang="ru-RU" sz="1200" dirty="0" smtClean="0"/>
                <a:t>Редактирование </a:t>
              </a:r>
              <a:r>
                <a:rPr lang="ru-RU" sz="1200" dirty="0"/>
                <a:t>документов с помощью встроенных приложений </a:t>
              </a:r>
              <a:r>
                <a:rPr lang="en-US" sz="1200" dirty="0"/>
                <a:t>Microsoft Office</a:t>
              </a:r>
              <a:endParaRPr lang="ru-RU" sz="1200" dirty="0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251520" y="2497460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3D79"/>
                </a:solidFill>
              </a:rPr>
              <a:t>Дополнительные возможности </a:t>
            </a:r>
            <a:endParaRPr lang="ru-RU" dirty="0">
              <a:solidFill>
                <a:srgbClr val="003D79"/>
              </a:solidFill>
            </a:endParaRPr>
          </a:p>
        </p:txBody>
      </p:sp>
      <p:sp>
        <p:nvSpPr>
          <p:cNvPr id="5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АРМ Руководителя </a:t>
            </a:r>
            <a:r>
              <a:rPr lang="en-US" dirty="0" smtClean="0"/>
              <a:t>(Win 8)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164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Прямоугольник 6"/>
          <p:cNvSpPr/>
          <p:nvPr/>
        </p:nvSpPr>
        <p:spPr>
          <a:xfrm>
            <a:off x="539552" y="4305986"/>
            <a:ext cx="2561694" cy="4001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D79"/>
                </a:solidFill>
                <a:latin typeface="Segoe UI Light" panose="020B0502040204020203" pitchFamily="34" charset="0"/>
                <a:cs typeface="Times New Roman" pitchFamily="18" charset="0"/>
              </a:rPr>
              <a:t>с</a:t>
            </a:r>
            <a:r>
              <a:rPr lang="ru-RU" sz="2000" b="1" dirty="0" smtClean="0">
                <a:solidFill>
                  <a:srgbClr val="003D79"/>
                </a:solidFill>
                <a:latin typeface="Segoe UI Light" panose="020B0502040204020203" pitchFamily="34" charset="0"/>
                <a:cs typeface="Times New Roman" pitchFamily="18" charset="0"/>
              </a:rPr>
              <a:t>писок </a:t>
            </a:r>
            <a:r>
              <a:rPr lang="ru-RU" sz="2000" b="1" dirty="0">
                <a:solidFill>
                  <a:srgbClr val="003D79"/>
                </a:solidFill>
                <a:latin typeface="Segoe UI Light" panose="020B0502040204020203" pitchFamily="34" charset="0"/>
                <a:cs typeface="Times New Roman" pitchFamily="18" charset="0"/>
              </a:rPr>
              <a:t>папок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iEOS (iOS)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745" y="657190"/>
            <a:ext cx="2729376" cy="3639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433" y="631669"/>
            <a:ext cx="3096000" cy="3897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568" y="803087"/>
            <a:ext cx="2917632" cy="3839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843808" y="4833654"/>
            <a:ext cx="3924463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D79"/>
                </a:solidFill>
                <a:latin typeface="Segoe UI Light" panose="020B0502040204020203" pitchFamily="34" charset="0"/>
                <a:cs typeface="Times New Roman" pitchFamily="18" charset="0"/>
              </a:rPr>
              <a:t>Ввод текста резолюции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05665" y="4689638"/>
            <a:ext cx="3245424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D79"/>
                </a:solidFill>
                <a:latin typeface="Segoe UI Light" panose="020B0502040204020203" pitchFamily="34" charset="0"/>
                <a:cs typeface="Times New Roman" pitchFamily="18" charset="0"/>
              </a:rPr>
              <a:t>в</a:t>
            </a:r>
            <a:r>
              <a:rPr lang="ru-RU" sz="2000" b="1" dirty="0" smtClean="0">
                <a:solidFill>
                  <a:srgbClr val="003D79"/>
                </a:solidFill>
                <a:latin typeface="Segoe UI Light" panose="020B0502040204020203" pitchFamily="34" charset="0"/>
                <a:cs typeface="Times New Roman" pitchFamily="18" charset="0"/>
              </a:rPr>
              <a:t>вод </a:t>
            </a:r>
            <a:r>
              <a:rPr lang="ru-RU" sz="2000" b="1" dirty="0">
                <a:solidFill>
                  <a:srgbClr val="003D79"/>
                </a:solidFill>
                <a:latin typeface="Segoe UI Light" panose="020B0502040204020203" pitchFamily="34" charset="0"/>
                <a:cs typeface="Times New Roman" pitchFamily="18" charset="0"/>
              </a:rPr>
              <a:t>даты резолюции</a:t>
            </a:r>
          </a:p>
        </p:txBody>
      </p:sp>
      <p:pic>
        <p:nvPicPr>
          <p:cNvPr id="10" name="Picture 12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121" y="945213"/>
            <a:ext cx="3240360" cy="389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067944" y="4977670"/>
            <a:ext cx="4355044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D79"/>
                </a:solidFill>
                <a:latin typeface="Segoe UI Light" panose="020B0502040204020203" pitchFamily="34" charset="0"/>
                <a:cs typeface="Times New Roman" pitchFamily="18" charset="0"/>
              </a:rPr>
              <a:t>работа со списком аннотаций </a:t>
            </a:r>
          </a:p>
        </p:txBody>
      </p:sp>
    </p:spTree>
    <p:extLst>
      <p:ext uri="{BB962C8B-B14F-4D97-AF65-F5344CB8AC3E}">
        <p14:creationId xmlns:p14="http://schemas.microsoft.com/office/powerpoint/2010/main" val="2605635096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/>
      <p:bldP spid="8" grpId="1"/>
      <p:bldP spid="9" grpId="0"/>
      <p:bldP spid="9" grpId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5252"/>
            <a:ext cx="2920717" cy="3894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iEOS</a:t>
            </a:r>
            <a:endParaRPr lang="ru-RU" dirty="0"/>
          </a:p>
        </p:txBody>
      </p:sp>
      <p:pic>
        <p:nvPicPr>
          <p:cNvPr id="4" name="Picture 2" descr="C:\Users\andreev\Desktop\Марктениг\6 Продукты\Мобильные решения\2 Конкуренты\Портфель Руководителя - г Ростов\image0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835419"/>
            <a:ext cx="5192633" cy="3894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4729708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3D7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Возможность изменения интерфейса пользователя</a:t>
            </a:r>
            <a:endParaRPr lang="ru-RU" sz="1600" dirty="0">
              <a:solidFill>
                <a:srgbClr val="003D79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258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iEOS</a:t>
            </a:r>
            <a:r>
              <a:rPr lang="ru-RU" sz="3200" dirty="0" smtClean="0"/>
              <a:t>. Электронная </a:t>
            </a:r>
            <a:r>
              <a:rPr lang="ru-RU" sz="3200" dirty="0" smtClean="0"/>
              <a:t>подпись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Интеграция с </a:t>
            </a:r>
            <a:r>
              <a:rPr lang="ru-RU" dirty="0" smtClean="0"/>
              <a:t>внешним криптографическим модулем (смарт-карта и  карт-</a:t>
            </a:r>
            <a:r>
              <a:rPr lang="ru-RU" dirty="0" err="1" smtClean="0"/>
              <a:t>ридер</a:t>
            </a:r>
            <a:r>
              <a:rPr lang="ru-RU" dirty="0" smtClean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Усиленная квалифицированная электронная подпись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Двухфакторная аутентификация</a:t>
            </a:r>
            <a:endParaRPr lang="en-US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263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iEOS 2 </a:t>
            </a:r>
            <a:endParaRPr lang="ru-RU" dirty="0"/>
          </a:p>
        </p:txBody>
      </p:sp>
      <p:pic>
        <p:nvPicPr>
          <p:cNvPr id="1026" name="Picture 2" descr="http://ict-online.ru/files/1_137949029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822407"/>
            <a:ext cx="5124450" cy="42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283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мобильные устройства будущего </a:t>
            </a:r>
            <a:endParaRPr lang="ru-RU" dirty="0"/>
          </a:p>
        </p:txBody>
      </p:sp>
      <p:pic>
        <p:nvPicPr>
          <p:cNvPr id="5121" name="Picture 1" descr="C:\Users\andreev\Desktop\Марктениг\Photo\work\IPad\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70" b="47502"/>
          <a:stretch/>
        </p:blipFill>
        <p:spPr bwMode="auto">
          <a:xfrm>
            <a:off x="291889" y="1201316"/>
            <a:ext cx="4032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andreev\Desktop\Марктениг\Photo\work\IPad\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82" b="40016"/>
          <a:stretch/>
        </p:blipFill>
        <p:spPr bwMode="auto">
          <a:xfrm>
            <a:off x="291889" y="3577580"/>
            <a:ext cx="4032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ndreev\Desktop\Марктениг\Photo\work\IPad\9.jpg"/>
          <p:cNvPicPr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7" b="51553"/>
          <a:stretch/>
        </p:blipFill>
        <p:spPr bwMode="auto">
          <a:xfrm>
            <a:off x="4831094" y="1201316"/>
            <a:ext cx="4032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91889" y="753680"/>
            <a:ext cx="403200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00ABCD"/>
                </a:solidFill>
              </a:rPr>
              <a:t>Умные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rgbClr val="003D79"/>
                </a:solidFill>
              </a:rPr>
              <a:t>очки</a:t>
            </a:r>
            <a:endParaRPr lang="ru-RU" sz="2000" b="1" dirty="0">
              <a:solidFill>
                <a:srgbClr val="003D79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91889" y="3145532"/>
            <a:ext cx="403200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00ABCD"/>
                </a:solidFill>
              </a:rPr>
              <a:t>Умные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rgbClr val="003D79"/>
                </a:solidFill>
              </a:rPr>
              <a:t>часы</a:t>
            </a:r>
            <a:endParaRPr lang="ru-RU" sz="2000" b="1" dirty="0">
              <a:solidFill>
                <a:srgbClr val="003D79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577491" y="753680"/>
            <a:ext cx="4539205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00ABCD"/>
                </a:solidFill>
              </a:rPr>
              <a:t>Устройство </a:t>
            </a:r>
            <a:r>
              <a:rPr lang="ru-RU" sz="2000" b="1" dirty="0" smtClean="0">
                <a:solidFill>
                  <a:srgbClr val="003D79"/>
                </a:solidFill>
              </a:rPr>
              <a:t>для чтения мозговых волн</a:t>
            </a:r>
            <a:endParaRPr lang="ru-RU" sz="2000" b="1" dirty="0">
              <a:solidFill>
                <a:srgbClr val="003D79"/>
              </a:solidFill>
            </a:endParaRPr>
          </a:p>
        </p:txBody>
      </p:sp>
      <p:pic>
        <p:nvPicPr>
          <p:cNvPr id="13" name="Picture 4" descr="http://asset2.cbsistatic.com/cnwk.1d/i/tim/2013/01/09/Samsung-youm-flex-screens-8796_620x413.jpg"/>
          <p:cNvPicPr>
            <a:picLocks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7" b="12997"/>
          <a:stretch/>
        </p:blipFill>
        <p:spPr bwMode="auto">
          <a:xfrm>
            <a:off x="4831094" y="3577579"/>
            <a:ext cx="4032000" cy="162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831094" y="3145531"/>
            <a:ext cx="403200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00ABCD"/>
                </a:solidFill>
              </a:rPr>
              <a:t>Гибкие </a:t>
            </a:r>
            <a:r>
              <a:rPr lang="ru-RU" sz="2000" b="1" dirty="0" smtClean="0">
                <a:solidFill>
                  <a:srgbClr val="003D79"/>
                </a:solidFill>
              </a:rPr>
              <a:t>экраны</a:t>
            </a:r>
            <a:endParaRPr lang="ru-RU" sz="2000" b="1" dirty="0">
              <a:solidFill>
                <a:srgbClr val="003D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370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6468" y="1057300"/>
            <a:ext cx="6917940" cy="2592287"/>
          </a:xfrm>
        </p:spPr>
        <p:txBody>
          <a:bodyPr>
            <a:normAutofit/>
          </a:bodyPr>
          <a:lstStyle/>
          <a:p>
            <a:endParaRPr lang="ru-RU" sz="4800" b="1" dirty="0" smtClean="0"/>
          </a:p>
          <a:p>
            <a:pPr algn="ctr"/>
            <a:r>
              <a:rPr lang="ru-RU" sz="4800" b="1" dirty="0" smtClean="0">
                <a:latin typeface="Segoe UI Light" panose="020B0502040204020203" pitchFamily="34" charset="0"/>
              </a:rPr>
              <a:t>СПАСИБО!</a:t>
            </a:r>
            <a:endParaRPr lang="ru-RU" sz="4800" b="1" dirty="0">
              <a:latin typeface="Segoe UI Light" panose="020B0502040204020203" pitchFamily="34" charset="0"/>
            </a:endParaRPr>
          </a:p>
        </p:txBody>
      </p:sp>
      <p:pic>
        <p:nvPicPr>
          <p:cNvPr id="4098" name="Picture 2" descr="C:\Users\andreev\Desktop\logotip_EOS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278" y="3649588"/>
            <a:ext cx="2353444" cy="1176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450908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Мобильный доступ к СЭД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Информация в любом месте и в любое время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Оперативное принятие решений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Эффективность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Удобство работы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7704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4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4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Мобильный доступ к СЭД</a:t>
            </a:r>
            <a:r>
              <a:rPr lang="en-US" dirty="0" smtClean="0"/>
              <a:t>? </a:t>
            </a:r>
            <a:endParaRPr lang="ru-RU" dirty="0"/>
          </a:p>
        </p:txBody>
      </p:sp>
      <p:pic>
        <p:nvPicPr>
          <p:cNvPr id="4" name="Picture 4" descr="http://mediaserver.dwpub.com/press-release/15635/AIIM_newstrap_2009-3co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284" y="4369668"/>
            <a:ext cx="1674907" cy="80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ndreev\Desktop\Марктениг\Photo\Banner%20iO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1"/>
          <a:stretch/>
        </p:blipFill>
        <p:spPr bwMode="auto">
          <a:xfrm>
            <a:off x="0" y="625252"/>
            <a:ext cx="2867699" cy="227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3473584" y="697260"/>
            <a:ext cx="5472608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619587"/>
              </a:buClr>
              <a:buSzPct val="110000"/>
              <a:buFont typeface="Arial" pitchFamily="34" charset="0"/>
              <a:buChar char="•"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E0AE7C"/>
              </a:buClr>
              <a:buFont typeface="Wingdings" pitchFamily="2" charset="2"/>
              <a:buChar char="§"/>
              <a:defRPr sz="2200" b="1" kern="1200">
                <a:solidFill>
                  <a:srgbClr val="49494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6ABE66"/>
              </a:buClr>
              <a:buSzPct val="60000"/>
              <a:buFont typeface="Wingdings" pitchFamily="2" charset="2"/>
              <a:buChar char="v"/>
              <a:defRPr sz="1800" b="1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solidFill>
                  <a:srgbClr val="00ABC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67% </a:t>
            </a:r>
            <a:r>
              <a:rPr lang="ru-RU" b="0" dirty="0" smtClean="0">
                <a:solidFill>
                  <a:srgbClr val="003D7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считают использование мобильных технологий важным фактором для улучшения рабочих процессов </a:t>
            </a:r>
            <a:endParaRPr lang="ru-RU" b="0" dirty="0">
              <a:solidFill>
                <a:srgbClr val="003D79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107504" y="2785492"/>
            <a:ext cx="6912768" cy="2462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ABCD"/>
              </a:buClr>
            </a:pPr>
            <a:r>
              <a:rPr lang="ru-RU" sz="2800" b="1" dirty="0">
                <a:solidFill>
                  <a:srgbClr val="00ABC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45%</a:t>
            </a:r>
            <a:r>
              <a:rPr lang="ru-RU" sz="2800" b="1" dirty="0">
                <a:solidFill>
                  <a:srgbClr val="FF66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000" dirty="0" smtClean="0">
                <a:solidFill>
                  <a:srgbClr val="003D7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считают, что мобильные технологии помогут повысить производительность работы на треть и выше </a:t>
            </a:r>
          </a:p>
          <a:p>
            <a:pPr>
              <a:spcBef>
                <a:spcPts val="2400"/>
              </a:spcBef>
              <a:buClr>
                <a:srgbClr val="00ABCD"/>
              </a:buClr>
              <a:buSzPct val="128000"/>
            </a:pPr>
            <a:r>
              <a:rPr lang="ru-RU" sz="2000" dirty="0" smtClean="0">
                <a:solidFill>
                  <a:srgbClr val="003D7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 этом </a:t>
            </a:r>
            <a:r>
              <a:rPr lang="ru-RU" sz="2800" b="1" dirty="0">
                <a:solidFill>
                  <a:srgbClr val="00ABCD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76% </a:t>
            </a:r>
            <a:r>
              <a:rPr lang="ru-RU" sz="2000" dirty="0" smtClean="0">
                <a:solidFill>
                  <a:srgbClr val="003D7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пока не предоставляют мобильный доступ к своим СЭД </a:t>
            </a:r>
            <a:endParaRPr lang="ru-RU" sz="1800" dirty="0">
              <a:solidFill>
                <a:srgbClr val="003D79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97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Почему не используется</a:t>
            </a:r>
            <a:r>
              <a:rPr lang="en-US" dirty="0" smtClean="0"/>
              <a:t>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Интерфейс и функциональность мобильных приложений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Возможные сложности интеграции с существующими системами</a:t>
            </a:r>
            <a:endParaRPr lang="ru-RU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Надежность и безопасность данных 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88153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Потенциальные риски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457200" lvl="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Segoe UI Light" panose="020B0502040204020203" pitchFamily="34" charset="0"/>
              </a:rPr>
              <a:t>Возможный перехват данных, передаваемых по открытым каналам</a:t>
            </a:r>
            <a:r>
              <a:rPr lang="en-US" sz="2000" b="1" dirty="0" smtClean="0">
                <a:latin typeface="Segoe UI Light" panose="020B0502040204020203" pitchFamily="34" charset="0"/>
              </a:rPr>
              <a:t>;</a:t>
            </a:r>
            <a:endParaRPr lang="ru-RU" sz="2000" b="1" dirty="0">
              <a:latin typeface="Segoe UI Light" panose="020B0502040204020203" pitchFamily="34" charset="0"/>
            </a:endParaRPr>
          </a:p>
          <a:p>
            <a:pPr marL="457200" lvl="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Segoe UI Light" panose="020B0502040204020203" pitchFamily="34" charset="0"/>
              </a:rPr>
              <a:t>Физическая утрата мобильного устройства;</a:t>
            </a:r>
            <a:endParaRPr lang="en-US" sz="2000" b="1" dirty="0" smtClean="0">
              <a:latin typeface="Segoe UI Light" panose="020B0502040204020203" pitchFamily="34" charset="0"/>
            </a:endParaRPr>
          </a:p>
          <a:p>
            <a:pPr marL="457200" lvl="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Segoe UI Light" panose="020B0502040204020203" pitchFamily="34" charset="0"/>
              </a:rPr>
              <a:t>Повышенная уязвимость вирусами и вредоносными программами (мобильные устройства находятся вне корпоративного контура безопасности)  </a:t>
            </a:r>
          </a:p>
          <a:p>
            <a:pPr marL="457200" lvl="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Segoe UI Light" panose="020B0502040204020203" pitchFamily="34" charset="0"/>
              </a:rPr>
              <a:t>Другие каналы утечки информации </a:t>
            </a:r>
            <a:endParaRPr lang="ru-RU" sz="2000" b="1" dirty="0">
              <a:latin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428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Защита 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1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Необходимость ввода </a:t>
            </a:r>
            <a:r>
              <a:rPr lang="en-US" sz="1600" dirty="0" smtClean="0"/>
              <a:t>PIN</a:t>
            </a:r>
            <a:r>
              <a:rPr lang="ru-RU" sz="1600" dirty="0" smtClean="0"/>
              <a:t>-кода или более сложной схемы </a:t>
            </a:r>
            <a:r>
              <a:rPr lang="ru-RU" sz="1600" dirty="0" smtClean="0"/>
              <a:t>ау</a:t>
            </a:r>
            <a:r>
              <a:rPr lang="ru-RU" sz="1600" dirty="0" smtClean="0"/>
              <a:t>те</a:t>
            </a:r>
            <a:r>
              <a:rPr lang="ru-RU" sz="1600" dirty="0" smtClean="0"/>
              <a:t>нтификации</a:t>
            </a:r>
            <a:endParaRPr lang="ru-RU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Шифрование информации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Защита канала передачи информации </a:t>
            </a:r>
            <a:r>
              <a:rPr lang="ru-RU" sz="1600" dirty="0" smtClean="0"/>
              <a:t>(</a:t>
            </a:r>
            <a:r>
              <a:rPr lang="en-US" sz="1600" dirty="0" smtClean="0"/>
              <a:t>SSL</a:t>
            </a:r>
            <a:r>
              <a:rPr lang="ru-RU" sz="1600" dirty="0" smtClean="0"/>
              <a:t>, </a:t>
            </a:r>
            <a:r>
              <a:rPr lang="en-US" sz="1600" dirty="0" smtClean="0"/>
              <a:t>VPN</a:t>
            </a:r>
            <a:r>
              <a:rPr lang="en-US" sz="1600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Контроль сетевого доступа</a:t>
            </a:r>
            <a:r>
              <a:rPr lang="en-US" sz="1600" dirty="0" smtClean="0"/>
              <a:t> (</a:t>
            </a:r>
            <a:r>
              <a:rPr lang="ru-RU" sz="1600" dirty="0" smtClean="0"/>
              <a:t>системы </a:t>
            </a:r>
            <a:r>
              <a:rPr lang="en-US" sz="1600" dirty="0" smtClean="0"/>
              <a:t>Mobile Device Management)</a:t>
            </a:r>
            <a:endParaRPr lang="ru-RU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Организация </a:t>
            </a:r>
            <a:r>
              <a:rPr lang="ru-RU" sz="1600" dirty="0"/>
              <a:t>виртуальных защищенных </a:t>
            </a:r>
            <a:r>
              <a:rPr lang="ru-RU" sz="1600" dirty="0" smtClean="0"/>
              <a:t>пространств</a:t>
            </a:r>
          </a:p>
          <a:p>
            <a:pPr marL="285750" indent="-285750">
              <a:buFontTx/>
              <a:buChar char="-"/>
            </a:pPr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управление </a:t>
            </a:r>
            <a:r>
              <a:rPr lang="ru-RU" sz="1600" dirty="0" smtClean="0"/>
              <a:t>приложениями</a:t>
            </a: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использование необходимых облачных сервисов</a:t>
            </a:r>
          </a:p>
          <a:p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Антивирусные программы</a:t>
            </a:r>
            <a:r>
              <a:rPr lang="en-US" sz="1600" dirty="0" smtClean="0"/>
              <a:t>( </a:t>
            </a:r>
            <a:r>
              <a:rPr lang="ru-RU" sz="1600" dirty="0" smtClean="0"/>
              <a:t>пока</a:t>
            </a:r>
            <a:r>
              <a:rPr lang="en-US" sz="1600" dirty="0" smtClean="0"/>
              <a:t>--</a:t>
            </a:r>
            <a:r>
              <a:rPr lang="en-US" sz="1600" dirty="0" smtClean="0"/>
              <a:t> </a:t>
            </a:r>
            <a:r>
              <a:rPr lang="ru-RU" sz="1600" dirty="0" smtClean="0"/>
              <a:t>кроме </a:t>
            </a:r>
            <a:r>
              <a:rPr lang="en-US" sz="1600" dirty="0" smtClean="0"/>
              <a:t>iOS</a:t>
            </a:r>
            <a:r>
              <a:rPr lang="ru-RU" sz="1600" dirty="0" smtClean="0"/>
              <a:t>)</a:t>
            </a:r>
            <a:endParaRPr lang="ru-RU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endParaRPr lang="en-US" sz="1800" dirty="0" smtClean="0"/>
          </a:p>
          <a:p>
            <a:endParaRPr lang="ru-RU" sz="1800" dirty="0"/>
          </a:p>
        </p:txBody>
      </p:sp>
      <p:pic>
        <p:nvPicPr>
          <p:cNvPr id="4" name="Picture 2" descr="http://soft.mail.ru/Screens/news/2013/03/28/te_5841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7128">
            <a:off x="6506889" y="3191583"/>
            <a:ext cx="2283255" cy="1714155"/>
          </a:xfrm>
          <a:prstGeom prst="rect">
            <a:avLst/>
          </a:prstGeom>
          <a:ln>
            <a:noFill/>
          </a:ln>
          <a:effectLst>
            <a:outerShdw blurRad="76200" dist="63500" dir="3000000" algn="t" rotWithShape="0">
              <a:prstClr val="black">
                <a:alpha val="40000"/>
              </a:prst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935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Мобильные устройства используются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80721" y="1129308"/>
            <a:ext cx="2771799" cy="2411880"/>
          </a:xfr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Clr>
                <a:srgbClr val="619587"/>
              </a:buClr>
              <a:buSzPct val="110000"/>
              <a:defRPr/>
            </a:pPr>
            <a:r>
              <a:rPr lang="ru-RU" sz="1800" dirty="0"/>
              <a:t>… для работы: </a:t>
            </a:r>
            <a:r>
              <a:rPr lang="ru-RU" sz="2000" b="1" dirty="0"/>
              <a:t>более 50% сотрудников </a:t>
            </a:r>
            <a:endParaRPr lang="en-US" sz="2400" b="1" dirty="0" smtClean="0"/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619587"/>
              </a:buClr>
              <a:buSzPct val="110000"/>
              <a:defRPr/>
            </a:pPr>
            <a:r>
              <a:rPr lang="ru-RU" sz="1800" dirty="0" smtClean="0"/>
              <a:t>в России </a:t>
            </a:r>
            <a:r>
              <a:rPr lang="ru-RU" sz="1800" dirty="0"/>
              <a:t>используют мобильные </a:t>
            </a:r>
            <a:r>
              <a:rPr lang="ru-RU" sz="1800" dirty="0" smtClean="0"/>
              <a:t>устройства</a:t>
            </a:r>
            <a:endParaRPr lang="ru-RU" sz="18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77" y="697260"/>
            <a:ext cx="6251646" cy="34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1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59832" y="5377780"/>
            <a:ext cx="25953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96850" marR="0" lvl="1" indent="-195263" defTabSz="91281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lang="ru-RU" sz="14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Источник</a:t>
            </a:r>
            <a:r>
              <a:rPr lang="en-US" sz="14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 Cisco IBSG, 2012 </a:t>
            </a:r>
            <a:r>
              <a:rPr lang="ru-RU" sz="14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</a:t>
            </a:r>
            <a:r>
              <a:rPr lang="ru-RU" sz="1400" i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kumimoji="0" lang="en-US" sz="9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683567" y="4385057"/>
            <a:ext cx="414350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rgbClr val="003D7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Официальные мобильные работники</a:t>
            </a:r>
          </a:p>
        </p:txBody>
      </p:sp>
      <p:sp>
        <p:nvSpPr>
          <p:cNvPr id="9" name="Прямоугольник 7"/>
          <p:cNvSpPr>
            <a:spLocks noChangeArrowheads="1"/>
          </p:cNvSpPr>
          <p:nvPr/>
        </p:nvSpPr>
        <p:spPr bwMode="auto">
          <a:xfrm>
            <a:off x="698471" y="4801482"/>
            <a:ext cx="74168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rgbClr val="003D7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Сотрудники, использующие мобильные устройства для работы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347864" y="1273324"/>
            <a:ext cx="648072" cy="2088232"/>
          </a:xfrm>
          <a:prstGeom prst="roundRect">
            <a:avLst/>
          </a:prstGeom>
          <a:noFill/>
          <a:ln w="38100">
            <a:solidFill>
              <a:srgbClr val="003D7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" name="Picture 4"/>
          <p:cNvPicPr preferRelativeResize="0">
            <a:picLocks noChangeArrowheads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20" t="41277" r="92607" b="42236"/>
          <a:stretch/>
        </p:blipFill>
        <p:spPr bwMode="auto">
          <a:xfrm rot="5400000">
            <a:off x="353510" y="4374334"/>
            <a:ext cx="18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 preferRelativeResize="0">
            <a:picLocks noChangeArrowheads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52" t="43080" r="90188" b="42571"/>
          <a:stretch/>
        </p:blipFill>
        <p:spPr bwMode="auto">
          <a:xfrm rot="5400000">
            <a:off x="358870" y="4790759"/>
            <a:ext cx="18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3321235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Мобильные решения </a:t>
            </a:r>
            <a:r>
              <a:rPr lang="ru-RU" dirty="0" smtClean="0"/>
              <a:t>ЭОС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iEOS ( iOS)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АРМ Руководителя</a:t>
            </a:r>
            <a:r>
              <a:rPr lang="en-US" dirty="0" smtClean="0"/>
              <a:t> (Win 7)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АРМ Руководителя </a:t>
            </a:r>
            <a:r>
              <a:rPr lang="en-US" dirty="0" smtClean="0"/>
              <a:t>RT ( </a:t>
            </a:r>
            <a:r>
              <a:rPr lang="en-US" dirty="0" smtClean="0"/>
              <a:t>Win</a:t>
            </a:r>
            <a:r>
              <a:rPr lang="en-US" dirty="0" smtClean="0"/>
              <a:t>dows</a:t>
            </a:r>
            <a:r>
              <a:rPr lang="en-US" dirty="0" smtClean="0"/>
              <a:t> 8 ARM)</a:t>
            </a:r>
            <a:endParaRPr lang="ru-RU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Мобильный кабинет (</a:t>
            </a:r>
            <a:r>
              <a:rPr lang="en-US" dirty="0" smtClean="0"/>
              <a:t>Android</a:t>
            </a:r>
            <a:r>
              <a:rPr lang="ru-RU" dirty="0" smtClean="0"/>
              <a:t>, </a:t>
            </a:r>
            <a:r>
              <a:rPr lang="en-US" dirty="0" smtClean="0"/>
              <a:t>Windows</a:t>
            </a:r>
            <a:r>
              <a:rPr lang="ru-RU" dirty="0" smtClean="0"/>
              <a:t>, </a:t>
            </a:r>
            <a:r>
              <a:rPr lang="en-US" dirty="0" smtClean="0"/>
              <a:t>iOS)</a:t>
            </a: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 smtClean="0"/>
              <a:t>+партнерские разработки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2357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АРМ Руководителя </a:t>
            </a:r>
            <a:r>
              <a:rPr lang="en-US" dirty="0" smtClean="0"/>
              <a:t>(Windows 8)</a:t>
            </a:r>
            <a:endParaRPr lang="ru-RU" dirty="0"/>
          </a:p>
        </p:txBody>
      </p:sp>
      <p:pic>
        <p:nvPicPr>
          <p:cNvPr id="4" name="Picture 11" descr="C:\Users\andreev\Desktop\Марктениг\Конференция ОД - 2012\Доклад\АРМ Руководителя Windows8\for presentation\screenshot_10182012_10202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"/>
          <a:stretch/>
        </p:blipFill>
        <p:spPr bwMode="auto">
          <a:xfrm>
            <a:off x="323528" y="700635"/>
            <a:ext cx="4207142" cy="2486269"/>
          </a:xfrm>
          <a:prstGeom prst="rect">
            <a:avLst/>
          </a:prstGeom>
          <a:ln>
            <a:noFill/>
          </a:ln>
          <a:effectLst>
            <a:outerShdw blurRad="76200" dist="63500" dir="3000000" algn="tl" rotWithShape="0">
              <a:srgbClr val="333333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86163" y="3217540"/>
            <a:ext cx="1681871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3D79"/>
                </a:solidFill>
                <a:latin typeface="Segoe UI Light" panose="020B0502040204020203" pitchFamily="34" charset="0"/>
                <a:cs typeface="Times New Roman" pitchFamily="18" charset="0"/>
              </a:rPr>
              <a:t>список </a:t>
            </a:r>
            <a:r>
              <a:rPr lang="ru-RU" sz="2000" b="1" dirty="0">
                <a:solidFill>
                  <a:srgbClr val="003D79"/>
                </a:solidFill>
                <a:latin typeface="Segoe UI Light" panose="020B0502040204020203" pitchFamily="34" charset="0"/>
                <a:cs typeface="Times New Roman" pitchFamily="18" charset="0"/>
              </a:rPr>
              <a:t>папок</a:t>
            </a:r>
          </a:p>
        </p:txBody>
      </p:sp>
      <p:pic>
        <p:nvPicPr>
          <p:cNvPr id="7" name="Picture 13" descr="C:\Users\andreev\Desktop\Марктениг\Конференция ОД - 2012\Доклад\АРМ Руководителя Windows8\for presentation\screenshot_10182012_1020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854" y="1943769"/>
            <a:ext cx="3988226" cy="2819800"/>
          </a:xfrm>
          <a:prstGeom prst="rect">
            <a:avLst/>
          </a:prstGeom>
          <a:ln>
            <a:noFill/>
          </a:ln>
          <a:effectLst>
            <a:outerShdw blurRad="63500" dist="63500" dir="3000000" algn="tl" rotWithShape="0">
              <a:srgbClr val="333333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947862" y="4729708"/>
            <a:ext cx="2316211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3D79"/>
                </a:solidFill>
                <a:latin typeface="Segoe UI Light" panose="020B0502040204020203" pitchFamily="34" charset="0"/>
                <a:cs typeface="Times New Roman" pitchFamily="18" charset="0"/>
              </a:rPr>
              <a:t>список документов</a:t>
            </a:r>
            <a:endParaRPr lang="ru-RU" sz="2000" b="1" dirty="0">
              <a:solidFill>
                <a:srgbClr val="003D79"/>
              </a:solidFill>
              <a:latin typeface="Segoe UI Light" panose="020B0502040204020203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95175" y="3648427"/>
            <a:ext cx="2498953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srgbClr val="003D79"/>
                </a:solidFill>
                <a:latin typeface="Segoe UI Light" panose="020B0502040204020203" pitchFamily="34" charset="0"/>
                <a:cs typeface="Times New Roman" pitchFamily="18" charset="0"/>
              </a:rPr>
              <a:t>п</a:t>
            </a:r>
            <a:r>
              <a:rPr lang="ru-RU" sz="2000" b="1" dirty="0" smtClean="0">
                <a:solidFill>
                  <a:srgbClr val="003D79"/>
                </a:solidFill>
                <a:latin typeface="Segoe UI Light" panose="020B0502040204020203" pitchFamily="34" charset="0"/>
                <a:cs typeface="Times New Roman" pitchFamily="18" charset="0"/>
              </a:rPr>
              <a:t>росмотр документа</a:t>
            </a:r>
            <a:endParaRPr lang="ru-RU" sz="2000" b="1" dirty="0">
              <a:solidFill>
                <a:srgbClr val="003D79"/>
              </a:solidFill>
              <a:latin typeface="Segoe UI Light" panose="020B0502040204020203" pitchFamily="34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28145" y="4905662"/>
            <a:ext cx="3448573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3D79"/>
                </a:solidFill>
                <a:latin typeface="Segoe UI Light" panose="020B0502040204020203" pitchFamily="34" charset="0"/>
                <a:cs typeface="Times New Roman" pitchFamily="18" charset="0"/>
              </a:rPr>
              <a:t>работа с выбранным файлом</a:t>
            </a:r>
            <a:endParaRPr lang="ru-RU" sz="2000" b="1" dirty="0">
              <a:solidFill>
                <a:srgbClr val="003D79"/>
              </a:solidFill>
              <a:latin typeface="Segoe UI Light" panose="020B0502040204020203" pitchFamily="34" charset="0"/>
              <a:cs typeface="Times New Roman" pitchFamily="18" charset="0"/>
            </a:endParaRPr>
          </a:p>
        </p:txBody>
      </p:sp>
      <p:pic>
        <p:nvPicPr>
          <p:cNvPr id="5" name="Picture 14" descr="C:\Users\andreev\Desktop\Марктениг\Конференция ОД - 2012\Доклад\АРМ Руководителя Windows8\for presentation\screenshot_10182012_1032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670" y="1079562"/>
            <a:ext cx="4549764" cy="2519254"/>
          </a:xfrm>
          <a:prstGeom prst="rect">
            <a:avLst/>
          </a:prstGeom>
          <a:noFill/>
          <a:effectLst>
            <a:outerShdw blurRad="76200" dist="63500" dir="30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Users\andreev\Desktop\Марктениг\Конференция ОД - 2012\Доклад\АРМ Руководителя Windows8\for presentation\screenshot_10182012_10365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526" y="1899038"/>
            <a:ext cx="5399809" cy="3037114"/>
          </a:xfrm>
          <a:prstGeom prst="rect">
            <a:avLst/>
          </a:prstGeom>
          <a:noFill/>
          <a:effectLst>
            <a:outerShdw blurRad="76200" dist="63500" dir="30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6638550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T_YTZ.Pak.f9T0yADM_u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1179</TotalTime>
  <Words>497</Words>
  <Application>Microsoft Office PowerPoint</Application>
  <PresentationFormat>Экран (16:10)</PresentationFormat>
  <Paragraphs>109</Paragraphs>
  <Slides>19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Мобильные решения – уже действительность. Вопросы защищенности и электронной подписи</vt:lpstr>
      <vt:lpstr>Мобильный доступ к СЭД </vt:lpstr>
      <vt:lpstr>Мобильный доступ к СЭД? </vt:lpstr>
      <vt:lpstr>Почему не используется? </vt:lpstr>
      <vt:lpstr>Потенциальные риски </vt:lpstr>
      <vt:lpstr>Защита информации</vt:lpstr>
      <vt:lpstr>Мобильные устройства используются</vt:lpstr>
      <vt:lpstr>Мобильные решения ЭОС </vt:lpstr>
      <vt:lpstr>АРМ Руководителя (Windows 8)</vt:lpstr>
      <vt:lpstr>АРМ Руководителя (Win 8)</vt:lpstr>
      <vt:lpstr>АРМ Руководителя (Win 8)</vt:lpstr>
      <vt:lpstr>АРМ Руководителя (Win 8)</vt:lpstr>
      <vt:lpstr>АРМ Руководителя (Win 8)</vt:lpstr>
      <vt:lpstr>iEOS (iOS)</vt:lpstr>
      <vt:lpstr>iEOS</vt:lpstr>
      <vt:lpstr>iEOS. Электронная подпись</vt:lpstr>
      <vt:lpstr>iEOS 2 </vt:lpstr>
      <vt:lpstr>мобильные устройства будущего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Голикова Ольга Станиславовна</dc:creator>
  <cp:lastModifiedBy>admin</cp:lastModifiedBy>
  <cp:revision>25</cp:revision>
  <dcterms:created xsi:type="dcterms:W3CDTF">2013-08-14T09:37:29Z</dcterms:created>
  <dcterms:modified xsi:type="dcterms:W3CDTF">2013-08-01T04:27:14Z</dcterms:modified>
</cp:coreProperties>
</file>