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FF15D-1A6C-40C0-95CA-ABD980F7B473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CA16F-7C85-476C-B00C-94E5DA1003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CA16F-7C85-476C-B00C-94E5DA1003E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AFDFB-B0DE-4125-A958-B7009B5FF5F6}" type="datetimeFigureOut">
              <a:rPr lang="ru-RU" smtClean="0"/>
              <a:pPr/>
              <a:t>05.10.2011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A6E35-FC64-4664-BD0D-0B2ACE9D6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958166" cy="3100409"/>
          </a:xfrm>
        </p:spPr>
        <p:txBody>
          <a:bodyPr/>
          <a:lstStyle/>
          <a:p>
            <a:r>
              <a:rPr lang="ru-RU" sz="6000" dirty="0" smtClean="0"/>
              <a:t>Сервисы инфраструктуры открытых ключей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86256"/>
            <a:ext cx="6400800" cy="1352544"/>
          </a:xfrm>
        </p:spPr>
        <p:txBody>
          <a:bodyPr/>
          <a:lstStyle/>
          <a:p>
            <a:r>
              <a:rPr lang="ru-RU" dirty="0" smtClean="0"/>
              <a:t>Состояние </a:t>
            </a:r>
            <a:r>
              <a:rPr lang="ru-RU" dirty="0"/>
              <a:t>и перспективы развития</a:t>
            </a:r>
          </a:p>
        </p:txBody>
      </p:sp>
      <p:pic>
        <p:nvPicPr>
          <p:cNvPr id="4" name="Рисунок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5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214414" y="5786454"/>
            <a:ext cx="6429420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274638"/>
            <a:ext cx="7400948" cy="351155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5400" dirty="0" smtClean="0"/>
              <a:t>Проверка статуса сертификата </a:t>
            </a:r>
            <a:r>
              <a:rPr lang="ru-RU" sz="5400" dirty="0" err="1" smtClean="0"/>
              <a:t>онлайн</a:t>
            </a:r>
            <a:r>
              <a:rPr lang="ru-RU" sz="5400" dirty="0" smtClean="0"/>
              <a:t> (</a:t>
            </a:r>
            <a:r>
              <a:rPr lang="ru-RU" sz="5400" dirty="0" err="1" smtClean="0"/>
              <a:t>Online</a:t>
            </a:r>
            <a:r>
              <a:rPr lang="ru-RU" sz="5400" dirty="0" smtClean="0"/>
              <a:t> </a:t>
            </a:r>
            <a:r>
              <a:rPr lang="ru-RU" sz="5400" dirty="0" err="1" smtClean="0"/>
              <a:t>Certificate</a:t>
            </a:r>
            <a:r>
              <a:rPr lang="ru-RU" sz="5400" dirty="0" smtClean="0"/>
              <a:t> </a:t>
            </a:r>
            <a:r>
              <a:rPr lang="ru-RU" sz="5400" dirty="0" err="1" smtClean="0"/>
              <a:t>Status</a:t>
            </a:r>
            <a:r>
              <a:rPr lang="ru-RU" sz="5400" dirty="0" smtClean="0"/>
              <a:t> </a:t>
            </a:r>
            <a:r>
              <a:rPr lang="ru-RU" sz="5400" dirty="0" err="1" smtClean="0"/>
              <a:t>Protocol</a:t>
            </a:r>
            <a:r>
              <a:rPr lang="ru-RU" sz="5400" dirty="0" smtClean="0"/>
              <a:t>)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7"/>
          <p:cNvSpPr txBox="1">
            <a:spLocks/>
          </p:cNvSpPr>
          <p:nvPr/>
        </p:nvSpPr>
        <p:spPr>
          <a:xfrm>
            <a:off x="1285852" y="3857628"/>
            <a:ext cx="7400948" cy="1785950"/>
          </a:xfrm>
          <a:prstGeom prst="rect">
            <a:avLst/>
          </a:prstGeom>
        </p:spPr>
        <p:txBody>
          <a:bodyPr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be-BY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проверке ЭЦП </a:t>
            </a:r>
            <a:r>
              <a:rPr kumimoji="0" lang="be-BY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статус сертификата подписи можно узнать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режиме реального времени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274638"/>
            <a:ext cx="7400948" cy="172560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5400" dirty="0" smtClean="0"/>
              <a:t>Метки времени </a:t>
            </a:r>
          </a:p>
          <a:p>
            <a:pPr lvl="0" algn="ctr">
              <a:spcBef>
                <a:spcPct val="0"/>
              </a:spcBef>
            </a:pPr>
            <a:r>
              <a:rPr lang="ru-RU" sz="5400" dirty="0" smtClean="0"/>
              <a:t>(</a:t>
            </a:r>
            <a:r>
              <a:rPr lang="ru-RU" sz="5400" dirty="0" err="1" smtClean="0"/>
              <a:t>Timestamping</a:t>
            </a:r>
            <a:r>
              <a:rPr lang="ru-RU" sz="5400" dirty="0" smtClean="0"/>
              <a:t>)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7"/>
          <p:cNvSpPr txBox="1">
            <a:spLocks/>
          </p:cNvSpPr>
          <p:nvPr/>
        </p:nvSpPr>
        <p:spPr>
          <a:xfrm>
            <a:off x="1285852" y="2500305"/>
            <a:ext cx="7400948" cy="3143273"/>
          </a:xfrm>
          <a:prstGeom prst="rect">
            <a:avLst/>
          </a:prstGeom>
        </p:spPr>
        <p:txBody>
          <a:bodyPr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be-BY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Позволяют установить момент времени формирования некоторых данных, в частности электронно</a:t>
            </a:r>
            <a:r>
              <a:rPr kumimoji="0" lang="be-BY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цифровой подписи под документом.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274638"/>
            <a:ext cx="7429552" cy="243998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5400" dirty="0" smtClean="0"/>
              <a:t>Третья доверенная</a:t>
            </a:r>
          </a:p>
          <a:p>
            <a:pPr lvl="0" algn="ctr">
              <a:spcBef>
                <a:spcPct val="0"/>
              </a:spcBef>
            </a:pPr>
            <a:r>
              <a:rPr lang="ru-RU" sz="5400" dirty="0" smtClean="0"/>
              <a:t> сторона </a:t>
            </a:r>
          </a:p>
          <a:p>
            <a:pPr lvl="0" algn="ctr">
              <a:spcBef>
                <a:spcPct val="0"/>
              </a:spcBef>
            </a:pPr>
            <a:r>
              <a:rPr lang="ru-RU" sz="5400" dirty="0" smtClean="0"/>
              <a:t>(</a:t>
            </a:r>
            <a:r>
              <a:rPr lang="ru-RU" sz="5400" dirty="0" err="1" smtClean="0"/>
              <a:t>Third</a:t>
            </a:r>
            <a:r>
              <a:rPr lang="ru-RU" sz="5400" dirty="0" smtClean="0"/>
              <a:t> </a:t>
            </a:r>
            <a:r>
              <a:rPr lang="ru-RU" sz="5400" dirty="0" err="1" smtClean="0"/>
              <a:t>Trusted</a:t>
            </a:r>
            <a:r>
              <a:rPr lang="ru-RU" sz="5400" dirty="0" smtClean="0"/>
              <a:t> </a:t>
            </a:r>
            <a:r>
              <a:rPr lang="ru-RU" sz="5400" dirty="0" err="1" smtClean="0"/>
              <a:t>Party</a:t>
            </a:r>
            <a:r>
              <a:rPr lang="ru-RU" sz="5400" dirty="0" smtClean="0"/>
              <a:t>)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7"/>
          <p:cNvSpPr txBox="1">
            <a:spLocks/>
          </p:cNvSpPr>
          <p:nvPr/>
        </p:nvSpPr>
        <p:spPr>
          <a:xfrm>
            <a:off x="1285852" y="2928934"/>
            <a:ext cx="7400948" cy="2714644"/>
          </a:xfrm>
          <a:prstGeom prst="rect">
            <a:avLst/>
          </a:prstGeom>
        </p:spPr>
        <p:txBody>
          <a:bodyPr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smtClean="0"/>
              <a:t>П</a:t>
            </a:r>
            <a:r>
              <a:rPr kumimoji="0" lang="ru-RU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омогает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решить проблему несовпадения форматов электронно-цифровой подписи в разных странах и налаживает трансграничное взаимодействие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4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1285852" y="274638"/>
            <a:ext cx="7400948" cy="2654296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5400" dirty="0" smtClean="0"/>
              <a:t>Заверение бумажных копий электронных документов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7"/>
          <p:cNvSpPr txBox="1">
            <a:spLocks/>
          </p:cNvSpPr>
          <p:nvPr/>
        </p:nvSpPr>
        <p:spPr>
          <a:xfrm>
            <a:off x="1285852" y="3214686"/>
            <a:ext cx="7400948" cy="242889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ru-RU" sz="3200" dirty="0" smtClean="0"/>
              <a:t>внешнее представление электронного документа на бумажном носителе, заверенное подписью уполномоченного лица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928670"/>
            <a:ext cx="7400948" cy="107157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Спасибо</a:t>
            </a:r>
            <a:r>
              <a:rPr kumimoji="0" lang="ru-RU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 внимание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7"/>
          <p:cNvSpPr txBox="1">
            <a:spLocks/>
          </p:cNvSpPr>
          <p:nvPr/>
        </p:nvSpPr>
        <p:spPr>
          <a:xfrm>
            <a:off x="1285852" y="2357429"/>
            <a:ext cx="7400948" cy="3286149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be-BY" sz="3200" dirty="0" smtClean="0"/>
              <a:t>Надежда Потрихалина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smtClean="0"/>
              <a:t>н</a:t>
            </a:r>
            <a:r>
              <a:rPr lang="be-BY" sz="3200" dirty="0" smtClean="0"/>
              <a:t>ачальник отдела тестирования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be-BY" sz="3200" dirty="0" smtClean="0"/>
              <a:t>ЗАО АВЕСТ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dirty="0" smtClean="0"/>
              <a:t>n.potrikhalina@avest.by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 dirty="0" smtClean="0"/>
              <a:t>www.avest.by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be-BY" sz="32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142852"/>
            <a:ext cx="7643866" cy="2643206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5400" dirty="0" smtClean="0"/>
              <a:t>Тенденции рынка </a:t>
            </a:r>
          </a:p>
          <a:p>
            <a:pPr lvl="0" algn="ctr">
              <a:spcBef>
                <a:spcPct val="0"/>
              </a:spcBef>
            </a:pPr>
            <a:r>
              <a:rPr lang="en-US" sz="5400" dirty="0" smtClean="0"/>
              <a:t>PKI</a:t>
            </a:r>
            <a:r>
              <a:rPr lang="ru-RU" sz="5400" dirty="0" smtClean="0"/>
              <a:t>-услуг, рекомендации </a:t>
            </a:r>
          </a:p>
          <a:p>
            <a:pPr lvl="0" algn="ctr">
              <a:spcBef>
                <a:spcPct val="0"/>
              </a:spcBef>
            </a:pPr>
            <a:r>
              <a:rPr lang="ru-RU" sz="5400" dirty="0" smtClean="0"/>
              <a:t>и перспективы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7"/>
          <p:cNvSpPr txBox="1">
            <a:spLocks/>
          </p:cNvSpPr>
          <p:nvPr/>
        </p:nvSpPr>
        <p:spPr>
          <a:xfrm>
            <a:off x="1285852" y="2643182"/>
            <a:ext cx="7400948" cy="3000396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ru-RU" sz="3200" dirty="0" smtClean="0"/>
              <a:t>Как защитить электронный документооборот?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3200" dirty="0" smtClean="0"/>
              <a:t>Что выбрать: создать собственную инфраструктуру открытых ключей или воспользоваться услугами коммерческих удостоверяющих центров?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Инфраструктура </a:t>
            </a:r>
            <a:br>
              <a:rPr lang="ru-RU" sz="6000" dirty="0" smtClean="0"/>
            </a:br>
            <a:r>
              <a:rPr lang="ru-RU" sz="6000" dirty="0" smtClean="0"/>
              <a:t>открытых ключей</a:t>
            </a:r>
            <a:endParaRPr lang="ru-RU" sz="6000" dirty="0"/>
          </a:p>
        </p:txBody>
      </p:sp>
      <p:pic>
        <p:nvPicPr>
          <p:cNvPr id="6" name="Рисунок 5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7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Содержимое 9"/>
          <p:cNvGraphicFramePr>
            <a:graphicFrameLocks noChangeAspect="1"/>
          </p:cNvGraphicFramePr>
          <p:nvPr>
            <p:ph idx="1"/>
          </p:nvPr>
        </p:nvGraphicFramePr>
        <p:xfrm>
          <a:off x="1500166" y="2285992"/>
          <a:ext cx="7490911" cy="3357586"/>
        </p:xfrm>
        <a:graphic>
          <a:graphicData uri="http://schemas.openxmlformats.org/presentationml/2006/ole">
            <p:oleObj spid="_x0000_s1026" name="Visio" r:id="rId5" imgW="6783984" imgH="2845761" progId="Visio.Drawing.11">
              <p:embed/>
            </p:oleObj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357290" y="1571612"/>
            <a:ext cx="3500462" cy="40719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00628" y="1571612"/>
            <a:ext cx="3500462" cy="40719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400948" cy="1143000"/>
          </a:xfrm>
        </p:spPr>
        <p:txBody>
          <a:bodyPr>
            <a:noAutofit/>
          </a:bodyPr>
          <a:lstStyle/>
          <a:p>
            <a:r>
              <a:rPr lang="ru-RU" sz="5400" dirty="0" smtClean="0"/>
              <a:t>Удостоверяющий центр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571612"/>
            <a:ext cx="3500462" cy="4071966"/>
          </a:xfrm>
        </p:spPr>
        <p:txBody>
          <a:bodyPr>
            <a:normAutofit/>
          </a:bodyPr>
          <a:lstStyle/>
          <a:p>
            <a:pPr marL="0" lvl="0" indent="0" algn="ctr">
              <a:buNone/>
              <a:defRPr/>
            </a:pPr>
            <a:r>
              <a:rPr lang="ru-RU" sz="4000" dirty="0" smtClean="0"/>
              <a:t>сертификат Подчинённого УЦ</a:t>
            </a:r>
          </a:p>
          <a:p>
            <a:pPr marL="0" lvl="0" indent="0" algn="ctr">
              <a:buNone/>
              <a:defRPr/>
            </a:pPr>
            <a:r>
              <a:rPr lang="ru-RU" sz="4000" dirty="0" smtClean="0"/>
              <a:t>не обладает такими свойствами</a:t>
            </a:r>
          </a:p>
        </p:txBody>
      </p:sp>
      <p:pic>
        <p:nvPicPr>
          <p:cNvPr id="4" name="Рисунок 3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5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одержимое 2"/>
          <p:cNvSpPr txBox="1">
            <a:spLocks/>
          </p:cNvSpPr>
          <p:nvPr/>
        </p:nvSpPr>
        <p:spPr>
          <a:xfrm>
            <a:off x="1285852" y="1571612"/>
            <a:ext cx="3571900" cy="4186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357290" y="1571612"/>
            <a:ext cx="3500462" cy="4071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sz="4000" dirty="0" smtClean="0"/>
              <a:t>сертификат Корневого УЦ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3000" dirty="0" smtClean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lang="ru-RU" sz="3000" dirty="0" smtClean="0"/>
              <a:t> </a:t>
            </a:r>
            <a:r>
              <a:rPr lang="ru-RU" sz="3000" dirty="0" err="1" smtClean="0"/>
              <a:t>неотзываемый</a:t>
            </a:r>
            <a:endParaRPr lang="ru-RU" sz="3000" dirty="0" smtClean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lang="ru-RU" sz="3000" dirty="0" smtClean="0"/>
              <a:t>корневой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ourier New" pitchFamily="49" charset="0"/>
              <a:buChar char="o"/>
              <a:tabLst/>
              <a:defRPr/>
            </a:pPr>
            <a:r>
              <a:rPr lang="ru-RU" sz="3000" dirty="0" err="1" smtClean="0"/>
              <a:t>самоподписанный</a:t>
            </a:r>
            <a:r>
              <a:rPr lang="ru-RU" sz="3000" dirty="0" smtClean="0"/>
              <a:t> </a:t>
            </a: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400948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Регистрационный центр</a:t>
            </a:r>
            <a:endParaRPr lang="ru-RU" sz="5400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285852" y="1600201"/>
            <a:ext cx="7400948" cy="4186254"/>
          </a:xfrm>
        </p:spPr>
        <p:txBody>
          <a:bodyPr>
            <a:noAutofit/>
          </a:bodyPr>
          <a:lstStyle/>
          <a:p>
            <a:pPr lvl="0"/>
            <a:r>
              <a:rPr lang="ru-RU" sz="4000" b="1" dirty="0" smtClean="0"/>
              <a:t>Проверяет</a:t>
            </a:r>
            <a:r>
              <a:rPr lang="ru-RU" sz="4000" dirty="0" smtClean="0"/>
              <a:t> информацию о регистрируемых пользователях</a:t>
            </a:r>
          </a:p>
          <a:p>
            <a:r>
              <a:rPr lang="ru-RU" sz="4000" dirty="0" smtClean="0"/>
              <a:t>Взаимодействует с удостоверяющим центром, отсылая ему </a:t>
            </a:r>
            <a:r>
              <a:rPr lang="ru-RU" sz="4000" b="1" dirty="0" smtClean="0"/>
              <a:t>заявки</a:t>
            </a:r>
            <a:r>
              <a:rPr lang="ru-RU" sz="4000" dirty="0" smtClean="0"/>
              <a:t> </a:t>
            </a:r>
            <a:r>
              <a:rPr lang="ru-RU" sz="4000" b="1" dirty="0" smtClean="0"/>
              <a:t>на выдачу </a:t>
            </a:r>
            <a:r>
              <a:rPr lang="ru-RU" sz="4000" dirty="0" smtClean="0"/>
              <a:t>сертификата</a:t>
            </a:r>
          </a:p>
        </p:txBody>
      </p:sp>
      <p:pic>
        <p:nvPicPr>
          <p:cNvPr id="6" name="Рисунок 5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7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1"/>
          <p:cNvSpPr txBox="1">
            <a:spLocks/>
          </p:cNvSpPr>
          <p:nvPr/>
        </p:nvSpPr>
        <p:spPr>
          <a:xfrm>
            <a:off x="1285852" y="274638"/>
            <a:ext cx="7400948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Создание</a:t>
            </a:r>
            <a:r>
              <a:rPr kumimoji="0" lang="ru-RU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пары ключей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285852" y="1600201"/>
            <a:ext cx="7400948" cy="41862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285852" y="1806044"/>
          <a:ext cx="7643866" cy="3266029"/>
        </p:xfrm>
        <a:graphic>
          <a:graphicData uri="http://schemas.openxmlformats.org/presentationml/2006/ole">
            <p:oleObj spid="_x0000_s2050" name="Visio" r:id="rId5" imgW="7022260" imgH="2661143" progId="Visio.Drawing.11">
              <p:embed/>
            </p:oleObj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785786" y="5786454"/>
            <a:ext cx="7786742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-1785188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285728"/>
            <a:ext cx="8501090" cy="107156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atin typeface="+mj-lt"/>
                <a:ea typeface="+mj-ea"/>
                <a:cs typeface="+mj-cs"/>
              </a:rPr>
              <a:t>Некоторые </a:t>
            </a:r>
            <a:r>
              <a:rPr lang="ru-RU" sz="5400" dirty="0" err="1" smtClean="0">
                <a:latin typeface="+mj-lt"/>
                <a:ea typeface="+mj-ea"/>
                <a:cs typeface="+mj-cs"/>
              </a:rPr>
              <a:t>п</a:t>
            </a:r>
            <a:r>
              <a:rPr kumimoji="0" lang="ru-RU" sz="5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оставщики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услуг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857224" y="1142984"/>
            <a:ext cx="8143932" cy="4500595"/>
          </a:xfrm>
        </p:spPr>
        <p:txBody>
          <a:bodyPr>
            <a:no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900" dirty="0" smtClean="0"/>
              <a:t>Главное хозяйственное управление Управления делами Президента Республики Беларусь;</a:t>
            </a:r>
          </a:p>
          <a:p>
            <a:pPr lvl="0">
              <a:buFont typeface="Courier New" pitchFamily="49" charset="0"/>
              <a:buChar char="o"/>
            </a:pPr>
            <a:r>
              <a:rPr lang="ru-RU" sz="2900" dirty="0" smtClean="0"/>
              <a:t>РУП Информационно-издательский центр по налогам и сборам Республики Беларусь;</a:t>
            </a:r>
          </a:p>
          <a:p>
            <a:pPr lvl="0">
              <a:buFont typeface="Courier New" pitchFamily="49" charset="0"/>
              <a:buChar char="o"/>
            </a:pPr>
            <a:r>
              <a:rPr lang="ru-RU" sz="2900" dirty="0" smtClean="0"/>
              <a:t>Белорусская железная дорога;</a:t>
            </a:r>
          </a:p>
          <a:p>
            <a:pPr lvl="0">
              <a:buFont typeface="Courier New" pitchFamily="49" charset="0"/>
              <a:buChar char="o"/>
            </a:pPr>
            <a:r>
              <a:rPr lang="ru-RU" sz="2900" dirty="0" smtClean="0"/>
              <a:t>Национальный центр маркетинга и конъюнктуры цен;</a:t>
            </a:r>
          </a:p>
          <a:p>
            <a:pPr lvl="0">
              <a:buFont typeface="Courier New" pitchFamily="49" charset="0"/>
              <a:buChar char="o"/>
            </a:pPr>
            <a:r>
              <a:rPr lang="ru-RU" sz="2900" dirty="0" smtClean="0"/>
              <a:t>Белорусская </a:t>
            </a:r>
            <a:r>
              <a:rPr lang="ru-RU" sz="2900" smtClean="0"/>
              <a:t>валютно-фондовая </a:t>
            </a:r>
            <a:r>
              <a:rPr lang="ru-RU" sz="2900" smtClean="0"/>
              <a:t>биржа;</a:t>
            </a:r>
            <a:endParaRPr lang="en-US" sz="2900" dirty="0" smtClean="0"/>
          </a:p>
          <a:p>
            <a:pPr lvl="0">
              <a:buFont typeface="Courier New" pitchFamily="49" charset="0"/>
              <a:buChar char="o"/>
            </a:pPr>
            <a:r>
              <a:rPr lang="ru-RU" sz="2900" dirty="0" smtClean="0"/>
              <a:t>ООО «</a:t>
            </a:r>
            <a:r>
              <a:rPr lang="ru-RU" sz="2900" dirty="0" err="1" smtClean="0"/>
              <a:t>Байтис</a:t>
            </a:r>
            <a:r>
              <a:rPr lang="ru-RU" sz="2900" dirty="0" smtClean="0"/>
              <a:t>»</a:t>
            </a:r>
            <a:endParaRPr lang="ru-RU" sz="29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214290"/>
            <a:ext cx="7400948" cy="207170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dirty="0" smtClean="0">
                <a:latin typeface="+mj-lt"/>
                <a:ea typeface="+mj-ea"/>
                <a:cs typeface="+mj-cs"/>
              </a:rPr>
              <a:t>Список отозванных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сертификатов</a:t>
            </a:r>
            <a:r>
              <a:rPr kumimoji="0" lang="ru-RU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(СОС или </a:t>
            </a:r>
            <a:r>
              <a:rPr kumimoji="0" lang="en-US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CRL</a:t>
            </a:r>
            <a:r>
              <a:rPr kumimoji="0" lang="ru-RU" sz="5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285852" y="2357430"/>
            <a:ext cx="7400948" cy="3286148"/>
          </a:xfrm>
        </p:spPr>
        <p:txBody>
          <a:bodyPr/>
          <a:lstStyle/>
          <a:p>
            <a:pPr marL="0" indent="0">
              <a:buNone/>
            </a:pPr>
            <a:r>
              <a:rPr lang="be-BY" dirty="0" smtClean="0"/>
              <a:t>СОС содерж</a:t>
            </a:r>
            <a:r>
              <a:rPr lang="ru-RU" dirty="0" err="1" smtClean="0"/>
              <a:t>ит</a:t>
            </a:r>
            <a:r>
              <a:rPr lang="ru-RU" dirty="0" smtClean="0"/>
              <a:t> серийные номера сертификатов, которые досрочно выведены из обращения.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При проверке ЭЦП нужно убедиться, что сертификат действителен.</a:t>
            </a:r>
          </a:p>
          <a:p>
            <a:pPr marL="0" indent="0" algn="ctr">
              <a:buNone/>
            </a:pPr>
            <a:endParaRPr lang="ru-RU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857892"/>
            <a:ext cx="1549667" cy="85723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/>
        </p:nvSpPr>
        <p:spPr>
          <a:xfrm>
            <a:off x="1000132" y="6072206"/>
            <a:ext cx="2143108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Avest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14414" y="5786454"/>
            <a:ext cx="7358114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 flipH="1" flipV="1">
            <a:off x="-1356560" y="3213892"/>
            <a:ext cx="5143536" cy="1588"/>
          </a:xfrm>
          <a:prstGeom prst="line">
            <a:avLst/>
          </a:prstGeom>
          <a:ln w="47625" cmpd="thickThin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1"/>
          <p:cNvSpPr txBox="1">
            <a:spLocks/>
          </p:cNvSpPr>
          <p:nvPr/>
        </p:nvSpPr>
        <p:spPr>
          <a:xfrm>
            <a:off x="1285852" y="274638"/>
            <a:ext cx="7400948" cy="243998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5400" dirty="0" smtClean="0"/>
              <a:t>Точки </a:t>
            </a:r>
          </a:p>
          <a:p>
            <a:pPr lvl="0" algn="ctr">
              <a:spcBef>
                <a:spcPct val="0"/>
              </a:spcBef>
            </a:pPr>
            <a:r>
              <a:rPr lang="ru-RU" sz="5400" dirty="0" smtClean="0"/>
              <a:t>распространения СОС</a:t>
            </a:r>
            <a:endParaRPr lang="en-US" sz="5400" dirty="0" smtClean="0"/>
          </a:p>
          <a:p>
            <a:pPr lvl="0" algn="ctr">
              <a:spcBef>
                <a:spcPct val="0"/>
              </a:spcBef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lang="ru-RU" sz="5400" dirty="0" smtClean="0"/>
              <a:t>CRL </a:t>
            </a:r>
            <a:r>
              <a:rPr lang="ru-RU" sz="5400" dirty="0" err="1" smtClean="0"/>
              <a:t>distribution</a:t>
            </a:r>
            <a:r>
              <a:rPr lang="ru-RU" sz="5400" dirty="0" smtClean="0"/>
              <a:t> </a:t>
            </a:r>
            <a:r>
              <a:rPr lang="ru-RU" sz="5400" dirty="0" err="1" smtClean="0"/>
              <a:t>point</a:t>
            </a: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7"/>
          <p:cNvSpPr txBox="1">
            <a:spLocks/>
          </p:cNvSpPr>
          <p:nvPr/>
        </p:nvSpPr>
        <p:spPr>
          <a:xfrm>
            <a:off x="1285852" y="2571743"/>
            <a:ext cx="7400948" cy="307183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7"/>
          <p:cNvSpPr txBox="1">
            <a:spLocks/>
          </p:cNvSpPr>
          <p:nvPr/>
        </p:nvSpPr>
        <p:spPr>
          <a:xfrm>
            <a:off x="1285852" y="2928934"/>
            <a:ext cx="7400948" cy="2714644"/>
          </a:xfrm>
          <a:prstGeom prst="rect">
            <a:avLst/>
          </a:prstGeom>
        </p:spPr>
        <p:txBody>
          <a:bodyPr/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be-BY" sz="3200" dirty="0" smtClean="0"/>
              <a:t>В сертификате Удостоверяющего центра содержится ссылка на место публикации списка отозванных сертификатов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539</TotalTime>
  <Words>304</Words>
  <Application>Microsoft Office PowerPoint</Application>
  <PresentationFormat>Экран (4:3)</PresentationFormat>
  <Paragraphs>82</Paragraphs>
  <Slides>14</Slides>
  <Notes>14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Visio</vt:lpstr>
      <vt:lpstr>Сервисы инфраструктуры открытых ключей</vt:lpstr>
      <vt:lpstr>Слайд 2</vt:lpstr>
      <vt:lpstr>Инфраструктура  открытых ключей</vt:lpstr>
      <vt:lpstr>Удостоверяющий центр</vt:lpstr>
      <vt:lpstr>Регистрационный центр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Удостоверяющий центр</dc:title>
  <dc:creator>admin</dc:creator>
  <cp:lastModifiedBy>admin</cp:lastModifiedBy>
  <cp:revision>42</cp:revision>
  <dcterms:created xsi:type="dcterms:W3CDTF">2011-10-04T08:28:46Z</dcterms:created>
  <dcterms:modified xsi:type="dcterms:W3CDTF">2011-10-05T08:24:46Z</dcterms:modified>
</cp:coreProperties>
</file>